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1137" r:id="rId6"/>
    <p:sldId id="1121" r:id="rId7"/>
    <p:sldId id="1118" r:id="rId8"/>
    <p:sldId id="1106" r:id="rId9"/>
    <p:sldId id="1105" r:id="rId10"/>
    <p:sldId id="1099" r:id="rId11"/>
    <p:sldId id="1139" r:id="rId12"/>
    <p:sldId id="1123" r:id="rId13"/>
    <p:sldId id="1138" r:id="rId14"/>
    <p:sldId id="1128" r:id="rId15"/>
    <p:sldId id="1141" r:id="rId16"/>
    <p:sldId id="1133" r:id="rId17"/>
    <p:sldId id="1134" r:id="rId18"/>
    <p:sldId id="1140" r:id="rId19"/>
    <p:sldId id="273" r:id="rId20"/>
  </p:sldIdLst>
  <p:sldSz cx="12192000" cy="68580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en Avanesyan" initials="KA" lastIdx="4" clrIdx="6">
    <p:extLst>
      <p:ext uri="{19B8F6BF-5375-455C-9EA6-DF929625EA0E}">
        <p15:presenceInfo xmlns:p15="http://schemas.microsoft.com/office/powerpoint/2012/main" userId="S::kavanesyan@unicef.org::ed2f65ad-c4c3-4af4-9bb0-425a8f3e6c79" providerId="AD"/>
      </p:ext>
    </p:extLst>
  </p:cmAuthor>
  <p:cmAuthor id="1" name="Shane M Khan" initials="SMK" lastIdx="4" clrIdx="0">
    <p:extLst>
      <p:ext uri="{19B8F6BF-5375-455C-9EA6-DF929625EA0E}">
        <p15:presenceInfo xmlns:p15="http://schemas.microsoft.com/office/powerpoint/2012/main" userId="S::smkhan@unicef.org::b6febb47-7713-4c77-b26e-6080cf833ad3" providerId="AD"/>
      </p:ext>
    </p:extLst>
  </p:cmAuthor>
  <p:cmAuthor id="8" name="Kokou Sefako Amelewonou" initials="KSA" lastIdx="1" clrIdx="7">
    <p:extLst>
      <p:ext uri="{19B8F6BF-5375-455C-9EA6-DF929625EA0E}">
        <p15:presenceInfo xmlns:p15="http://schemas.microsoft.com/office/powerpoint/2012/main" userId="S::ksamelewonou@unicef.org::1ef03763-ef14-4c34-8269-a320be1e296d" providerId="AD"/>
      </p:ext>
    </p:extLst>
  </p:cmAuthor>
  <p:cmAuthor id="2" name="Suguru Mizunoya" initials="SM" lastIdx="2" clrIdx="1">
    <p:extLst>
      <p:ext uri="{19B8F6BF-5375-455C-9EA6-DF929625EA0E}">
        <p15:presenceInfo xmlns:p15="http://schemas.microsoft.com/office/powerpoint/2012/main" userId="S-1-5-21-889838981-920820592-1903951286-813710" providerId="AD"/>
      </p:ext>
    </p:extLst>
  </p:cmAuthor>
  <p:cmAuthor id="3" name="Sakshi Mishra" initials="SM" lastIdx="24" clrIdx="2">
    <p:extLst>
      <p:ext uri="{19B8F6BF-5375-455C-9EA6-DF929625EA0E}">
        <p15:presenceInfo xmlns:p15="http://schemas.microsoft.com/office/powerpoint/2012/main" userId="S::smishra@unicef.org::3e0a06da-f76e-47cf-ba7c-2171595225bb" providerId="AD"/>
      </p:ext>
    </p:extLst>
  </p:cmAuthor>
  <p:cmAuthor id="4" name="Suguru Mizunoya" initials="SM [2]" lastIdx="13" clrIdx="3">
    <p:extLst>
      <p:ext uri="{19B8F6BF-5375-455C-9EA6-DF929625EA0E}">
        <p15:presenceInfo xmlns:p15="http://schemas.microsoft.com/office/powerpoint/2012/main" userId="S::smizunoya@unicef.org::cc35df3a-ef04-48b4-b993-86a8c165f035" providerId="AD"/>
      </p:ext>
    </p:extLst>
  </p:cmAuthor>
  <p:cmAuthor id="5" name="Hyunju Park" initials="HP" lastIdx="2" clrIdx="4">
    <p:extLst>
      <p:ext uri="{19B8F6BF-5375-455C-9EA6-DF929625EA0E}">
        <p15:presenceInfo xmlns:p15="http://schemas.microsoft.com/office/powerpoint/2012/main" userId="S::hpark@unicef.org::cb4f2a42-5a62-4a5a-b6ae-b2c52268c9e3" providerId="AD"/>
      </p:ext>
    </p:extLst>
  </p:cmAuthor>
  <p:cmAuthor id="6" name="Diogo Amaro" initials="DA" lastIdx="6" clrIdx="5">
    <p:extLst>
      <p:ext uri="{19B8F6BF-5375-455C-9EA6-DF929625EA0E}">
        <p15:presenceInfo xmlns:p15="http://schemas.microsoft.com/office/powerpoint/2012/main" userId="S::damaro@unicef.org::0dfd7495-14da-458e-85c2-2474135e8a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FE"/>
    <a:srgbClr val="0099FF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6251" autoAdjust="0"/>
  </p:normalViewPr>
  <p:slideViewPr>
    <p:cSldViewPr snapToGrid="0">
      <p:cViewPr varScale="1">
        <p:scale>
          <a:sx n="57" d="100"/>
          <a:sy n="57" d="100"/>
        </p:scale>
        <p:origin x="105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smizunoya_unicef_org/Documents/Education%20teamsite/3.%20MICS-EAGLE/Regional%20reports/WCARO%20IE/Charts%20per%20chapter/Chapter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overview!$D$8</c:f>
              <c:strCache>
                <c:ptCount val="1"/>
                <c:pt idx="0">
                  <c:v>5 to 17 years old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overview!$B$9:$B$17</c:f>
              <c:strCache>
                <c:ptCount val="9"/>
                <c:pt idx="0">
                  <c:v>Central African Republic</c:v>
                </c:pt>
                <c:pt idx="1">
                  <c:v>Chad</c:v>
                </c:pt>
                <c:pt idx="2">
                  <c:v>Sierra Leone</c:v>
                </c:pt>
                <c:pt idx="3">
                  <c:v>Ghana</c:v>
                </c:pt>
                <c:pt idx="4">
                  <c:v>Togo</c:v>
                </c:pt>
                <c:pt idx="5">
                  <c:v>Democratic Republic of Congo</c:v>
                </c:pt>
                <c:pt idx="6">
                  <c:v>Sao Tome and Principe</c:v>
                </c:pt>
                <c:pt idx="7">
                  <c:v>Guinea Bissau</c:v>
                </c:pt>
                <c:pt idx="8">
                  <c:v>Gambia</c:v>
                </c:pt>
              </c:strCache>
            </c:strRef>
          </c:cat>
          <c:val>
            <c:numRef>
              <c:f>overview!$D$9:$D$17</c:f>
              <c:numCache>
                <c:formatCode>General</c:formatCode>
                <c:ptCount val="9"/>
                <c:pt idx="0">
                  <c:v>31</c:v>
                </c:pt>
                <c:pt idx="1">
                  <c:v>29</c:v>
                </c:pt>
                <c:pt idx="2">
                  <c:v>23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20</c:v>
                </c:pt>
                <c:pt idx="7">
                  <c:v>16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F-4895-9D4A-1D4D70C0B8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5971840"/>
        <c:axId val="1631607120"/>
      </c:barChart>
      <c:catAx>
        <c:axId val="17559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607120"/>
        <c:crosses val="autoZero"/>
        <c:auto val="1"/>
        <c:lblAlgn val="ctr"/>
        <c:lblOffset val="100"/>
        <c:noMultiLvlLbl val="0"/>
      </c:catAx>
      <c:valAx>
        <c:axId val="16316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9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'OOSC and Attendance'!$D$21</c:f>
              <c:strCache>
                <c:ptCount val="1"/>
                <c:pt idx="0">
                  <c:v>Idade excessiva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'OOSC and Attendance'!$A$22:$B$30</c:f>
              <c:multiLvlStrCache>
                <c:ptCount val="9"/>
                <c:lvl>
                  <c:pt idx="0">
                    <c:v>Sem dificuldade funcional</c:v>
                  </c:pt>
                  <c:pt idx="1">
                    <c:v>Qualquer dificuldade funcional</c:v>
                  </c:pt>
                  <c:pt idx="2">
                    <c:v>Múltiplas dificuldades funcionais</c:v>
                  </c:pt>
                  <c:pt idx="3">
                    <c:v>Sem dificuldade funcional</c:v>
                  </c:pt>
                  <c:pt idx="4">
                    <c:v>Qualquer dificuldade funcional</c:v>
                  </c:pt>
                  <c:pt idx="5">
                    <c:v>Múltiplas dificuldades funcionais</c:v>
                  </c:pt>
                  <c:pt idx="6">
                    <c:v>Sem dificuldade funcional</c:v>
                  </c:pt>
                  <c:pt idx="7">
                    <c:v>Qualquer dificuldade funcional</c:v>
                  </c:pt>
                  <c:pt idx="8">
                    <c:v>Múltiplas dificuldades funcionais</c:v>
                  </c:pt>
                </c:lvl>
                <c:lvl>
                  <c:pt idx="0">
                    <c:v>Total</c:v>
                  </c:pt>
                  <c:pt idx="3">
                    <c:v>Meninas</c:v>
                  </c:pt>
                  <c:pt idx="6">
                    <c:v>Rapazes</c:v>
                  </c:pt>
                </c:lvl>
              </c:multiLvlStrCache>
            </c:multiLvlStrRef>
          </c:cat>
          <c:val>
            <c:numRef>
              <c:f>'OOSC and Attendance'!$D$22:$D$30</c:f>
              <c:numCache>
                <c:formatCode>0</c:formatCode>
                <c:ptCount val="9"/>
                <c:pt idx="0">
                  <c:v>22.65204</c:v>
                </c:pt>
                <c:pt idx="1">
                  <c:v>23.434139999999999</c:v>
                </c:pt>
                <c:pt idx="2">
                  <c:v>22.767390000000002</c:v>
                </c:pt>
                <c:pt idx="3">
                  <c:v>21.439599999999999</c:v>
                </c:pt>
                <c:pt idx="4">
                  <c:v>21.032730000000001</c:v>
                </c:pt>
                <c:pt idx="5">
                  <c:v>21.182219999999997</c:v>
                </c:pt>
                <c:pt idx="6">
                  <c:v>23.8735</c:v>
                </c:pt>
                <c:pt idx="7">
                  <c:v>25.781130000000001</c:v>
                </c:pt>
                <c:pt idx="8">
                  <c:v>24.349550000000001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7-435B-A22E-FE3121F36A73}"/>
            </c:ext>
          </c:extLst>
        </c:ser>
        <c:ser>
          <c:idx val="2"/>
          <c:order val="1"/>
          <c:tx>
            <c:strRef>
              <c:f>'OOSC and Attendance'!$E$21</c:f>
              <c:strCache>
                <c:ptCount val="1"/>
                <c:pt idx="0">
                  <c:v>Idade certa de frequência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'OOSC and Attendance'!$A$22:$B$30</c:f>
              <c:multiLvlStrCache>
                <c:ptCount val="9"/>
                <c:lvl>
                  <c:pt idx="0">
                    <c:v>Sem dificuldade funcional</c:v>
                  </c:pt>
                  <c:pt idx="1">
                    <c:v>Qualquer dificuldade funcional</c:v>
                  </c:pt>
                  <c:pt idx="2">
                    <c:v>Múltiplas dificuldades funcionais</c:v>
                  </c:pt>
                  <c:pt idx="3">
                    <c:v>Sem dificuldade funcional</c:v>
                  </c:pt>
                  <c:pt idx="4">
                    <c:v>Qualquer dificuldade funcional</c:v>
                  </c:pt>
                  <c:pt idx="5">
                    <c:v>Múltiplas dificuldades funcionais</c:v>
                  </c:pt>
                  <c:pt idx="6">
                    <c:v>Sem dificuldade funcional</c:v>
                  </c:pt>
                  <c:pt idx="7">
                    <c:v>Qualquer dificuldade funcional</c:v>
                  </c:pt>
                  <c:pt idx="8">
                    <c:v>Múltiplas dificuldades funcionais</c:v>
                  </c:pt>
                </c:lvl>
                <c:lvl>
                  <c:pt idx="0">
                    <c:v>Total</c:v>
                  </c:pt>
                  <c:pt idx="3">
                    <c:v>Meninas</c:v>
                  </c:pt>
                  <c:pt idx="6">
                    <c:v>Rapazes</c:v>
                  </c:pt>
                </c:lvl>
              </c:multiLvlStrCache>
            </c:multiLvlStrRef>
          </c:cat>
          <c:val>
            <c:numRef>
              <c:f>'OOSC and Attendance'!$E$22:$E$30</c:f>
              <c:numCache>
                <c:formatCode>0</c:formatCode>
                <c:ptCount val="9"/>
                <c:pt idx="0">
                  <c:v>50.121821450999995</c:v>
                </c:pt>
                <c:pt idx="1">
                  <c:v>43.819971715999998</c:v>
                </c:pt>
                <c:pt idx="2">
                  <c:v>39.140754823000002</c:v>
                </c:pt>
                <c:pt idx="3">
                  <c:v>49.504754351000003</c:v>
                </c:pt>
                <c:pt idx="4">
                  <c:v>45.744955939</c:v>
                </c:pt>
                <c:pt idx="5">
                  <c:v>41.533631784000001</c:v>
                </c:pt>
                <c:pt idx="6">
                  <c:v>50.743963989999997</c:v>
                </c:pt>
                <c:pt idx="7">
                  <c:v>41.938536687999999</c:v>
                </c:pt>
                <c:pt idx="8">
                  <c:v>36.752598950000007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7-435B-A22E-FE3121F36A73}"/>
            </c:ext>
          </c:extLst>
        </c:ser>
        <c:ser>
          <c:idx val="3"/>
          <c:order val="2"/>
          <c:tx>
            <c:strRef>
              <c:f>'OOSC and Attendance'!$F$21</c:f>
              <c:strCache>
                <c:ptCount val="1"/>
                <c:pt idx="0">
                  <c:v>Fora da escola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'OOSC and Attendance'!$A$22:$B$30</c:f>
              <c:multiLvlStrCache>
                <c:ptCount val="9"/>
                <c:lvl>
                  <c:pt idx="0">
                    <c:v>Sem dificuldade funcional</c:v>
                  </c:pt>
                  <c:pt idx="1">
                    <c:v>Qualquer dificuldade funcional</c:v>
                  </c:pt>
                  <c:pt idx="2">
                    <c:v>Múltiplas dificuldades funcionais</c:v>
                  </c:pt>
                  <c:pt idx="3">
                    <c:v>Sem dificuldade funcional</c:v>
                  </c:pt>
                  <c:pt idx="4">
                    <c:v>Qualquer dificuldade funcional</c:v>
                  </c:pt>
                  <c:pt idx="5">
                    <c:v>Múltiplas dificuldades funcionais</c:v>
                  </c:pt>
                  <c:pt idx="6">
                    <c:v>Sem dificuldade funcional</c:v>
                  </c:pt>
                  <c:pt idx="7">
                    <c:v>Qualquer dificuldade funcional</c:v>
                  </c:pt>
                  <c:pt idx="8">
                    <c:v>Múltiplas dificuldades funcionais</c:v>
                  </c:pt>
                </c:lvl>
                <c:lvl>
                  <c:pt idx="0">
                    <c:v>Total</c:v>
                  </c:pt>
                  <c:pt idx="3">
                    <c:v>Raparigas</c:v>
                  </c:pt>
                  <c:pt idx="6">
                    <c:v>Rapazes</c:v>
                  </c:pt>
                </c:lvl>
              </c:multiLvlStrCache>
            </c:multiLvlStrRef>
          </c:cat>
          <c:val>
            <c:numRef>
              <c:f>'OOSC and Attendance'!$F$22:$F$30</c:f>
              <c:numCache>
                <c:formatCode>0</c:formatCode>
                <c:ptCount val="9"/>
                <c:pt idx="0">
                  <c:v>26.966493000000003</c:v>
                </c:pt>
                <c:pt idx="1">
                  <c:v>32.839300999999999</c:v>
                </c:pt>
                <c:pt idx="2">
                  <c:v>38.125999</c:v>
                </c:pt>
                <c:pt idx="3">
                  <c:v>28.804275000000001</c:v>
                </c:pt>
                <c:pt idx="4">
                  <c:v>33.456736999999997</c:v>
                </c:pt>
                <c:pt idx="5">
                  <c:v>37.573295000000002</c:v>
                </c:pt>
                <c:pt idx="6">
                  <c:v>25.115035000000002</c:v>
                </c:pt>
                <c:pt idx="7">
                  <c:v>32.235855000000001</c:v>
                </c:pt>
                <c:pt idx="8">
                  <c:v>38.677655000000001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7-435B-A22E-FE3121F3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291024"/>
        <c:axId val="256306048"/>
      </c:barChart>
      <c:catAx>
        <c:axId val="2622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6048"/>
        <c:crosses val="autoZero"/>
        <c:auto val="1"/>
        <c:lblAlgn val="ctr"/>
        <c:lblOffset val="100"/>
        <c:noMultiLvlLbl val="0"/>
      </c:catAx>
      <c:valAx>
        <c:axId val="2563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80650324561282E-2"/>
          <c:y val="5.7805029248147524E-2"/>
          <c:w val="0.92537898360024917"/>
          <c:h val="0.645942983245331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B-44F0-8C66-8856FC9F23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B-44F0-8C66-8856FC9F23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B-44F0-8C66-8856FC9F234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B-44F0-8C66-8856FC9F234A}"/>
              </c:ext>
            </c:extLst>
          </c:dPt>
          <c:dLbls>
            <c:dLbl>
              <c:idx val="0"/>
              <c:layout>
                <c:manualLayout>
                  <c:x val="-2.7757916042923593E-3"/>
                  <c:y val="-0.30833051955712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9B-44F0-8C66-8856FC9F234A}"/>
                </c:ext>
              </c:extLst>
            </c:dLbl>
            <c:dLbl>
              <c:idx val="1"/>
              <c:layout>
                <c:manualLayout>
                  <c:x val="0"/>
                  <c:y val="-0.18139534883720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B-44F0-8C66-8856FC9F234A}"/>
                </c:ext>
              </c:extLst>
            </c:dLbl>
            <c:dLbl>
              <c:idx val="2"/>
              <c:layout>
                <c:manualLayout>
                  <c:x val="-1.670183037594768E-3"/>
                  <c:y val="-0.26773672567825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B-44F0-8C66-8856FC9F234A}"/>
                </c:ext>
              </c:extLst>
            </c:dLbl>
            <c:dLbl>
              <c:idx val="3"/>
              <c:layout>
                <c:manualLayout>
                  <c:x val="0"/>
                  <c:y val="-0.15813953488372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B-44F0-8C66-8856FC9F234A}"/>
                </c:ext>
              </c:extLst>
            </c:dLbl>
            <c:dLbl>
              <c:idx val="4"/>
              <c:layout>
                <c:manualLayout>
                  <c:x val="-5.5517147190600894E-3"/>
                  <c:y val="-0.34291946988143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B-44F0-8C66-8856FC9F234A}"/>
                </c:ext>
              </c:extLst>
            </c:dLbl>
            <c:dLbl>
              <c:idx val="5"/>
              <c:layout>
                <c:manualLayout>
                  <c:x val="-1.0177999471227642E-16"/>
                  <c:y val="-0.18139534883720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B-44F0-8C66-8856FC9F2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'OOSC and Attendance'!$A$41:$B$46</c:f>
              <c:multiLvlStrCache>
                <c:ptCount val="6"/>
                <c:lvl>
                  <c:pt idx="0">
                    <c:v>Sem dificuldade funcional</c:v>
                  </c:pt>
                  <c:pt idx="1">
                    <c:v>Qualquer dificuldade funcional</c:v>
                  </c:pt>
                  <c:pt idx="2">
                    <c:v>Sem dificuldade funcional</c:v>
                  </c:pt>
                  <c:pt idx="3">
                    <c:v>Qualquer dificuldade funcional</c:v>
                  </c:pt>
                  <c:pt idx="4">
                    <c:v>Sem dificuldade funcional</c:v>
                  </c:pt>
                  <c:pt idx="5">
                    <c:v>Qualquer dificuldade funcional</c:v>
                  </c:pt>
                </c:lvl>
                <c:lvl>
                  <c:pt idx="0">
                    <c:v>Total</c:v>
                  </c:pt>
                  <c:pt idx="2">
                    <c:v>Raparigas</c:v>
                  </c:pt>
                  <c:pt idx="4">
                    <c:v>Rapazes</c:v>
                  </c:pt>
                </c:lvl>
              </c:multiLvlStrCache>
            </c:multiLvlStrRef>
          </c:cat>
          <c:val>
            <c:numRef>
              <c:f>'OOSC and Attendance'!$C$41:$C$46</c:f>
              <c:numCache>
                <c:formatCode>0</c:formatCode>
                <c:ptCount val="6"/>
                <c:pt idx="0">
                  <c:v>72.773861451000002</c:v>
                </c:pt>
                <c:pt idx="1">
                  <c:v>67.254111715999997</c:v>
                </c:pt>
                <c:pt idx="2">
                  <c:v>70.944354351000001</c:v>
                </c:pt>
                <c:pt idx="3">
                  <c:v>66.777685938999994</c:v>
                </c:pt>
                <c:pt idx="4">
                  <c:v>74.617463990000005</c:v>
                </c:pt>
                <c:pt idx="5">
                  <c:v>67.719666688000004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9B-44F0-8C66-8856FC9F2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912639"/>
        <c:axId val="1636062159"/>
      </c:barChart>
      <c:catAx>
        <c:axId val="186591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62159"/>
        <c:crosses val="autoZero"/>
        <c:auto val="1"/>
        <c:lblAlgn val="ctr"/>
        <c:lblOffset val="100"/>
        <c:noMultiLvlLbl val="0"/>
      </c:catAx>
      <c:valAx>
        <c:axId val="163606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91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Reading_gender_overview!$B$4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Reading_gender_overview!$B$5:$B$7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1-4324-8C8C-ABBDDFBD9F24}"/>
            </c:ext>
          </c:extLst>
        </c:ser>
        <c:ser>
          <c:idx val="1"/>
          <c:order val="1"/>
          <c:tx>
            <c:strRef>
              <c:f>Reading_gender_overview!$C$4</c:f>
              <c:strCache>
                <c:ptCount val="1"/>
                <c:pt idx="0">
                  <c:v>Raparigas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1-4324-8C8C-ABBDDFBD9F24}"/>
                </c:ext>
              </c:extLst>
            </c:dLbl>
            <c:dLbl>
              <c:idx val="2"/>
              <c:layout>
                <c:manualLayout>
                  <c:x val="2.7777777777777779E-3"/>
                  <c:y val="-2.7777777777777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1-4324-8C8C-ABBDDFBD9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Reading_gender_overview!$C$5:$C$7</c:f>
              <c:numCache>
                <c:formatCode>0</c:formatCode>
                <c:ptCount val="3"/>
                <c:pt idx="0">
                  <c:v>12.549659</c:v>
                </c:pt>
                <c:pt idx="1">
                  <c:v>5.6024510999999997</c:v>
                </c:pt>
                <c:pt idx="2">
                  <c:v>4.81968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41-4324-8C8C-ABBDDFBD9F24}"/>
            </c:ext>
          </c:extLst>
        </c:ser>
        <c:ser>
          <c:idx val="2"/>
          <c:order val="2"/>
          <c:tx>
            <c:strRef>
              <c:f>Reading_gender_overview!$D$4</c:f>
              <c:strCache>
                <c:ptCount val="1"/>
                <c:pt idx="0">
                  <c:v>Rapazes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41-4324-8C8C-ABBDDFBD9F24}"/>
                </c:ext>
              </c:extLst>
            </c:dLbl>
            <c:dLbl>
              <c:idx val="2"/>
              <c:layout>
                <c:manualLayout>
                  <c:x val="-1.0185067526415994E-16"/>
                  <c:y val="-5.092592592592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1-4324-8C8C-ABBDDFBD9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Reading_gender_overview!$D$5:$D$7</c:f>
              <c:numCache>
                <c:formatCode>0</c:formatCode>
                <c:ptCount val="3"/>
                <c:pt idx="0">
                  <c:v>11.673085</c:v>
                </c:pt>
                <c:pt idx="1">
                  <c:v>8.6847127000000004</c:v>
                </c:pt>
                <c:pt idx="2">
                  <c:v>9.3845171000000001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41-4324-8C8C-ABBDDFBD9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1858064"/>
        <c:axId val="1218737728"/>
      </c:barChart>
      <c:catAx>
        <c:axId val="12318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737728"/>
        <c:crosses val="autoZero"/>
        <c:auto val="1"/>
        <c:lblAlgn val="ctr"/>
        <c:lblOffset val="100"/>
        <c:noMultiLvlLbl val="0"/>
      </c:catAx>
      <c:valAx>
        <c:axId val="12187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85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14260717410324E-2"/>
          <c:y val="4.1666666666666664E-2"/>
          <c:w val="0.9155301837270341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Numeracy_gender_overview!$B$4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Numeracy_gender_overview!$B$5:$B$7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7-4DBF-9EE1-099858D0D639}"/>
            </c:ext>
          </c:extLst>
        </c:ser>
        <c:ser>
          <c:idx val="1"/>
          <c:order val="1"/>
          <c:tx>
            <c:strRef>
              <c:f>Numeracy_gender_overview!$C$4</c:f>
              <c:strCache>
                <c:ptCount val="1"/>
                <c:pt idx="0">
                  <c:v>Raparigas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222222222222217E-2"/>
                      <c:h val="9.7152960046660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97-4DBF-9EE1-099858D0D6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33333333333331E-2"/>
                      <c:h val="0.13881962671332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DBF-9EE1-099858D0D639}"/>
                </c:ext>
              </c:extLst>
            </c:dLbl>
            <c:dLbl>
              <c:idx val="2"/>
              <c:layout>
                <c:manualLayout>
                  <c:x val="2.7778871391076114E-3"/>
                  <c:y val="5.0926054737857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666666666666648E-2"/>
                      <c:h val="0.15270851560221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97-4DBF-9EE1-099858D0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Numeracy_gender_overview!$C$5:$C$7</c:f>
              <c:numCache>
                <c:formatCode>0</c:formatCode>
                <c:ptCount val="3"/>
                <c:pt idx="0">
                  <c:v>4.2419184000000003</c:v>
                </c:pt>
                <c:pt idx="1">
                  <c:v>2.5584123999999999</c:v>
                </c:pt>
                <c:pt idx="2">
                  <c:v>2.4247690999999998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DBF-9EE1-099858D0D639}"/>
            </c:ext>
          </c:extLst>
        </c:ser>
        <c:ser>
          <c:idx val="2"/>
          <c:order val="2"/>
          <c:tx>
            <c:strRef>
              <c:f>Numeracy_gender_overview!$D$4</c:f>
              <c:strCache>
                <c:ptCount val="1"/>
                <c:pt idx="0">
                  <c:v>Rapazes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88888888888886E-2"/>
                      <c:h val="8.789370078740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97-4DBF-9EE1-099858D0D6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77777777777781E-2"/>
                      <c:h val="0.15733814523184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497-4DBF-9EE1-099858D0D63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55555555555557E-2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497-4DBF-9EE1-099858D0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Sem dificuldade funcional</c:v>
                </c:pt>
                <c:pt idx="1">
                  <c:v>Qualquer dificuldade funcional</c:v>
                </c:pt>
                <c:pt idx="2">
                  <c:v>Múltiplas dificuldades funcionais</c:v>
                </c:pt>
              </c:strCache>
            </c:strRef>
          </c:cat>
          <c:val>
            <c:numRef>
              <c:f>Numeracy_gender_overview!$D$5:$D$7</c:f>
              <c:numCache>
                <c:formatCode>0</c:formatCode>
                <c:ptCount val="3"/>
                <c:pt idx="0">
                  <c:v>4.6455406000000004</c:v>
                </c:pt>
                <c:pt idx="1">
                  <c:v>4.3282845999999999</c:v>
                </c:pt>
                <c:pt idx="2">
                  <c:v>5.3685840000000002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7-4DBF-9EE1-099858D0D6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662816"/>
        <c:axId val="1186050608"/>
      </c:barChart>
      <c:catAx>
        <c:axId val="14056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50608"/>
        <c:crosses val="autoZero"/>
        <c:auto val="1"/>
        <c:lblAlgn val="ctr"/>
        <c:lblOffset val="100"/>
        <c:noMultiLvlLbl val="0"/>
      </c:catAx>
      <c:valAx>
        <c:axId val="11860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6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E7F1AAB-784A-4870-9D99-CEC13D449AFC}" type="datetimeFigureOut">
              <a:rPr lang="en-US"/>
              <a:pPr>
                <a:defRPr/>
              </a:pPr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4F00D85-0EAC-45AD-8763-FFE01AA04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47A5BC7-7F45-4ED9-9D28-5612D36BF61A}" type="datetimeFigureOut">
              <a:rPr lang="en-GB"/>
              <a:pPr>
                <a:defRPr/>
              </a:pPr>
              <a:t>25/05/2021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A98E79F-C5E8-488E-BA68-D14544C50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6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14287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8E79F-C5E8-488E-BA68-D14544C5072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2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child functional module, disability arises from an unaccommodating environment. Therefore, the locus is o providing children with tools they need to participate fully in the society. </a:t>
            </a:r>
          </a:p>
          <a:p>
            <a:r>
              <a:rPr lang="en-US" dirty="0"/>
              <a:t>Above is the example for this, a child has a functional difficulty i.e. myopia and cannot see well but if the child has glasses, this functional difficulty would not result in a disability. The disability arises when the child is not provided with glasses that enable them to see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8E79F-C5E8-488E-BA68-D14544C5072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8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the audience that these estimations are based on responses by mothers/caretakers and are not based on medical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8E79F-C5E8-488E-BA68-D14544C5072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3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8E79F-C5E8-488E-BA68-D14544C5072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1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8E79F-C5E8-488E-BA68-D14544C5072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6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CCE2-4D3C-499B-8C97-226DA5AD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6515-CE67-4A87-9C03-B5CC6E34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03FE-597F-41BA-8FB8-FDE27FBF0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94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2906-A1FF-4C54-8A0F-8507320A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80825" y="6245225"/>
            <a:ext cx="511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C473-08DC-4BDE-8B92-D40B9F2B1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4A9F-7AF5-4CDF-A49F-D9500D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438D-C079-42C7-93E6-E0FD4402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042F-D99C-4ABE-9ED0-6042A640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BB9A9-D5BB-4335-BBD0-67386F69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E5A6-35CC-4D96-AB13-748AD6318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0" y="6126164"/>
            <a:ext cx="2468880" cy="49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609600" y="1371600"/>
            <a:ext cx="109728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3DD-27AD-4274-B01C-B364FDFA6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</a:rPr>
              <a:t>Ferramentas de avaliação da aprendizagem em idade escolar: </a:t>
            </a:r>
            <a:br>
              <a:rPr lang="pt-PT" b="1" dirty="0">
                <a:solidFill>
                  <a:schemeClr val="bg1"/>
                </a:solidFill>
              </a:rPr>
            </a:br>
            <a:r>
              <a:rPr lang="pt-PT" b="1" dirty="0">
                <a:solidFill>
                  <a:schemeClr val="bg1"/>
                </a:solidFill>
              </a:rPr>
              <a:t>O módulo competências de aprendizagem fundacional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8D7E2-CADB-4AE2-840D-390B3D7FF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28380"/>
            <a:ext cx="11163300" cy="1051184"/>
          </a:xfrm>
        </p:spPr>
        <p:txBody>
          <a:bodyPr/>
          <a:lstStyle/>
          <a:p>
            <a:pPr algn="l"/>
            <a:r>
              <a:rPr lang="pt-PT" b="1" dirty="0">
                <a:latin typeface="+mj-lt"/>
              </a:rPr>
              <a:t>Educação para deficientes na região da África Ocidental e Central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683A-593F-4221-BDF6-F3C1B03A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51984-4683-47D0-869E-2855A95F009B}"/>
              </a:ext>
            </a:extLst>
          </p:cNvPr>
          <p:cNvSpPr txBox="1"/>
          <p:nvPr/>
        </p:nvSpPr>
        <p:spPr>
          <a:xfrm>
            <a:off x="7072658" y="2865438"/>
            <a:ext cx="4547842" cy="1938992"/>
          </a:xfrm>
          <a:prstGeom prst="rect">
            <a:avLst/>
          </a:prstGeom>
          <a:solidFill>
            <a:srgbClr val="ECF8FE"/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 err="1"/>
              <a:t>Webinar</a:t>
            </a:r>
            <a:r>
              <a:rPr lang="pt-PT" sz="2400" b="1" dirty="0"/>
              <a:t> regional sobre Género e Deficiência</a:t>
            </a:r>
          </a:p>
          <a:p>
            <a:pPr algn="l"/>
            <a:r>
              <a:rPr lang="pt-PT" sz="2400" b="1" dirty="0"/>
              <a:t>na Educação na África Ocidental e Central</a:t>
            </a:r>
          </a:p>
          <a:p>
            <a:pPr algn="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02DB2-0D18-406D-A377-1C82E191D911}"/>
              </a:ext>
            </a:extLst>
          </p:cNvPr>
          <p:cNvSpPr/>
          <p:nvPr/>
        </p:nvSpPr>
        <p:spPr bwMode="auto">
          <a:xfrm>
            <a:off x="457200" y="61722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wo female learners sit next to each other during their inclusive education programme in Cameroon. They are both smiling. ">
            <a:extLst>
              <a:ext uri="{FF2B5EF4-FFF2-40B4-BE49-F238E27FC236}">
                <a16:creationId xmlns:a16="http://schemas.microsoft.com/office/drawing/2014/main" id="{F53D7FD5-B84D-47C0-AF5A-CF4BAC008E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424"/>
            <a:ext cx="6501161" cy="4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22C7-FCCD-4BF4-91AC-01507CD8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74638"/>
            <a:ext cx="11629813" cy="1143000"/>
          </a:xfrm>
        </p:spPr>
        <p:txBody>
          <a:bodyPr/>
          <a:lstStyle/>
          <a:p>
            <a:pPr algn="l"/>
            <a:r>
              <a:rPr lang="pt-PT" sz="2400" dirty="0">
                <a:latin typeface="+mj-lt"/>
              </a:rPr>
              <a:t>4.2. Percentagem de crianças fora da escola e percentagem de crianças a frequentar o ano  escolar na idade certa (dos 5 aos 17 anos)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B4A4-EAD1-443C-9426-6318024F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86" y="5377597"/>
            <a:ext cx="11495773" cy="1143000"/>
          </a:xfrm>
        </p:spPr>
        <p:txBody>
          <a:bodyPr/>
          <a:lstStyle/>
          <a:p>
            <a:r>
              <a:rPr lang="pt-PT" sz="2200" dirty="0"/>
              <a:t>As crianças com uma dificuldade funcional têm mais probabilidade de estarem fora da escola e de não frequentarem a escola na idade certa </a:t>
            </a:r>
          </a:p>
          <a:p>
            <a:r>
              <a:rPr lang="pt-PT" sz="2200" dirty="0"/>
              <a:t>Situação ainda pior para crianças com múltiplas dificuldades funcionais</a:t>
            </a:r>
          </a:p>
          <a:p>
            <a:endParaRPr lang="en-US" sz="1900" dirty="0"/>
          </a:p>
          <a:p>
            <a:endParaRPr lang="en-US" sz="19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2FBD64-89CD-49ED-9585-5876FB96D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209131"/>
              </p:ext>
            </p:extLst>
          </p:nvPr>
        </p:nvGraphicFramePr>
        <p:xfrm>
          <a:off x="609599" y="1498295"/>
          <a:ext cx="10972799" cy="38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0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22C7-FCCD-4BF4-91AC-01507CD8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42133" cy="1143000"/>
          </a:xfrm>
        </p:spPr>
        <p:txBody>
          <a:bodyPr/>
          <a:lstStyle/>
          <a:p>
            <a:pPr algn="l"/>
            <a:r>
              <a:rPr lang="pt-PT" sz="3000" dirty="0"/>
              <a:t>4.3. Frequência escolar </a:t>
            </a:r>
            <a:r>
              <a:rPr lang="pt-PT" sz="3000" dirty="0" err="1"/>
              <a:t>actual</a:t>
            </a:r>
            <a:r>
              <a:rPr lang="pt-PT" sz="3000" dirty="0"/>
              <a:t> para crianças entre os 5 e os 17 anos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B4A4-EAD1-443C-9426-6318024F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48" y="5192829"/>
            <a:ext cx="11142133" cy="1143000"/>
          </a:xfrm>
        </p:spPr>
        <p:txBody>
          <a:bodyPr/>
          <a:lstStyle/>
          <a:p>
            <a:r>
              <a:rPr lang="pt-PT" sz="2000" dirty="0"/>
              <a:t>Crianças de 5 a 17 anos com uma dificuldade funcional têm </a:t>
            </a:r>
            <a:r>
              <a:rPr lang="pt-PT" sz="2000" b="1" dirty="0"/>
              <a:t>menos probabilidade</a:t>
            </a:r>
            <a:r>
              <a:rPr lang="pt-PT" sz="2000" dirty="0"/>
              <a:t> de frequentar a escola do que crianças sem dificuldades funcionais, com uma pequena diferença entre meninos e meninas com qualquer das dificuldades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ADC785-7B5A-4182-BEA1-996E8873A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48456"/>
              </p:ext>
            </p:extLst>
          </p:nvPr>
        </p:nvGraphicFramePr>
        <p:xfrm>
          <a:off x="2030931" y="1665171"/>
          <a:ext cx="7603957" cy="319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8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raphical user interface, application showing how literacy and numeracy skills are measured. &#10;&#10;Literacy skills: Pronounce 90% of words accurately; Interpret information; Answer inferential questions. &#10;&#10;Numeracy skills: Read numbers aloud; Determine which number is larger; Calculate simple addition questions; Recognize patterns in a sequence. ">
            <a:extLst>
              <a:ext uri="{FF2B5EF4-FFF2-40B4-BE49-F238E27FC236}">
                <a16:creationId xmlns:a16="http://schemas.microsoft.com/office/drawing/2014/main" id="{D5759EF6-7938-47E1-8741-4A5C59833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4" y="1808356"/>
            <a:ext cx="10356231" cy="443015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818C80-7DAC-4AA8-B124-FFFE2FEB1F65}"/>
              </a:ext>
            </a:extLst>
          </p:cNvPr>
          <p:cNvSpPr txBox="1">
            <a:spLocks/>
          </p:cNvSpPr>
          <p:nvPr/>
        </p:nvSpPr>
        <p:spPr bwMode="auto">
          <a:xfrm>
            <a:off x="778393" y="48279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kern="0" dirty="0">
                <a:latin typeface="+mj-lt"/>
              </a:rPr>
              <a:t>4.4.</a:t>
            </a:r>
            <a:r>
              <a:rPr lang="pt-BR" sz="2800" kern="0" dirty="0">
                <a:latin typeface="+mj-lt"/>
              </a:rPr>
              <a:t> Como as habilidades de letramento e numeramento são medidas</a:t>
            </a:r>
            <a:r>
              <a:rPr lang="en-US" sz="2800" kern="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63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6A76E-2B06-4906-AB77-4EA67FCC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96" y="163033"/>
            <a:ext cx="11492564" cy="1143000"/>
          </a:xfrm>
        </p:spPr>
        <p:txBody>
          <a:bodyPr/>
          <a:lstStyle/>
          <a:p>
            <a:pPr algn="l"/>
            <a:r>
              <a:rPr lang="pt-PT" sz="2800" dirty="0">
                <a:latin typeface="+mj-lt"/>
              </a:rPr>
              <a:t>4.5. Competências de leitura básica esperadas no nível 2/3: crianças de 7 a 14 anos dentro e fora da escola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CECC8C8-5C47-442F-8E1B-16E62E817B26}"/>
              </a:ext>
            </a:extLst>
          </p:cNvPr>
          <p:cNvSpPr txBox="1">
            <a:spLocks/>
          </p:cNvSpPr>
          <p:nvPr/>
        </p:nvSpPr>
        <p:spPr bwMode="auto">
          <a:xfrm>
            <a:off x="716966" y="5053515"/>
            <a:ext cx="11349594" cy="13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PT" sz="1900" dirty="0"/>
              <a:t>Crianças de 7 a 14 anos sem dificuldades funcionais têm mais capacidade de aprendizagem de leitura básica do que as crianças com uma dificuldade funcional</a:t>
            </a:r>
          </a:p>
          <a:p>
            <a:r>
              <a:rPr lang="pt-PT" sz="1900" dirty="0"/>
              <a:t>As raparigas com uma dificuldade funcional estão a ser deixadas para trás enquanto as raparigas sem dificuldade funcional têm resultados um pouco melhor do que os rapazes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FDA8D-9C76-4466-83DC-C7E50D940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774027"/>
              </p:ext>
            </p:extLst>
          </p:nvPr>
        </p:nvGraphicFramePr>
        <p:xfrm>
          <a:off x="1256191" y="1506084"/>
          <a:ext cx="9430438" cy="354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31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6A76E-2B06-4906-AB77-4EA67FCC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772"/>
            <a:ext cx="10972800" cy="1143000"/>
          </a:xfrm>
        </p:spPr>
        <p:txBody>
          <a:bodyPr/>
          <a:lstStyle/>
          <a:p>
            <a:pPr algn="l"/>
            <a:r>
              <a:rPr lang="pt-PT" sz="2400" dirty="0">
                <a:latin typeface="+mj-lt"/>
              </a:rPr>
              <a:t>4.6. Competências básicas de numeracia esperadas no nível 2/3: Crianças de 7 a 14 anos dentro e fora da escola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CECC8C8-5C47-442F-8E1B-16E62E817B26}"/>
              </a:ext>
            </a:extLst>
          </p:cNvPr>
          <p:cNvSpPr txBox="1">
            <a:spLocks/>
          </p:cNvSpPr>
          <p:nvPr/>
        </p:nvSpPr>
        <p:spPr bwMode="auto">
          <a:xfrm>
            <a:off x="420028" y="5103283"/>
            <a:ext cx="11640780" cy="10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PT" sz="2400" dirty="0"/>
              <a:t>Foram observadas diferenças menores entre crianças com e sem dificuldade funcional entre as que atingiram as capacidades básicas de numeracia esperadas no nível 2/3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A36B06-4F5B-476C-B4BC-ECB88BDFB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551754"/>
              </p:ext>
            </p:extLst>
          </p:nvPr>
        </p:nvGraphicFramePr>
        <p:xfrm>
          <a:off x="609599" y="1619480"/>
          <a:ext cx="10972799" cy="340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03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6DA02C-6CDD-4186-83A3-2C24A9BD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0598" cy="899644"/>
          </a:xfrm>
        </p:spPr>
        <p:txBody>
          <a:bodyPr/>
          <a:lstStyle/>
          <a:p>
            <a:pPr algn="l"/>
            <a:r>
              <a:rPr lang="pt-PT" sz="3600" dirty="0"/>
              <a:t>5. Algumas recomendações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A2CE55-186F-4AC3-8D3A-3F002EED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/>
              <a:t>Estabelecer uma recolha de dados harmonizada na região através da melhoria dos </a:t>
            </a:r>
            <a:r>
              <a:rPr lang="pt-PT" sz="2000" dirty="0" err="1"/>
              <a:t>actuais</a:t>
            </a:r>
            <a:r>
              <a:rPr lang="pt-PT" sz="2000" dirty="0"/>
              <a:t> Sistemas de Gestão Educacional e de Informação (SIGE) para recolher dados regulares sobre as crianças com deficiência/dificuldades funcionais, utilizando um conjunto adequado de questões e indicadores desagregados de incapacidade que permitem uma comparação regional e internacional </a:t>
            </a:r>
          </a:p>
          <a:p>
            <a:endParaRPr lang="en-US" sz="1000" dirty="0"/>
          </a:p>
          <a:p>
            <a:r>
              <a:rPr lang="pt-PT" sz="2000" dirty="0"/>
              <a:t>Para além dos dados sobre a frequência escolar desagregada por tipo de deficiência/estado funcional, o SIGE nacional deve incluir também informações sobre a acessibilidade escolar e as competências dos professores em educação inclusiva</a:t>
            </a:r>
          </a:p>
          <a:p>
            <a:endParaRPr lang="en-US" sz="1000" dirty="0"/>
          </a:p>
          <a:p>
            <a:r>
              <a:rPr lang="pt-PT" sz="2000" dirty="0"/>
              <a:t>Melhorar as ferramentas de avaliação dos resultados de aprendizagem existentes medindo a aprendizagem realizações para todos os estudantes, incluindo aqueles com deficiência/dificuldades funcionais </a:t>
            </a:r>
          </a:p>
          <a:p>
            <a:endParaRPr lang="en-US" sz="1000" dirty="0"/>
          </a:p>
          <a:p>
            <a:r>
              <a:rPr lang="pt-PT" sz="2000" dirty="0"/>
              <a:t>Reforçar a parceria com os sectores da saúde e dos serviços sociais na </a:t>
            </a:r>
            <a:r>
              <a:rPr lang="pt-PT" sz="2000" dirty="0" err="1"/>
              <a:t>detecção</a:t>
            </a:r>
            <a:r>
              <a:rPr lang="pt-PT" sz="2000" dirty="0"/>
              <a:t> precoce de deficiências/dificuldades funcionais e intervenção precoce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153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learners sit next to eachother during a class. Both learners are smiling and are holding pens to complete a written exercise.">
            <a:extLst>
              <a:ext uri="{FF2B5EF4-FFF2-40B4-BE49-F238E27FC236}">
                <a16:creationId xmlns:a16="http://schemas.microsoft.com/office/drawing/2014/main" id="{FEBA2AC4-4364-47A5-BD7D-49FC85895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87" y="-18576"/>
            <a:ext cx="12300784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38434" y="6622102"/>
            <a:ext cx="224933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933">
                <a:solidFill>
                  <a:srgbClr val="FFFFFF"/>
                </a:solidFill>
              </a:rPr>
              <a:t>© UNICEF/SUDA2014-XX228/Noorani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6363" y="5355899"/>
            <a:ext cx="4322160" cy="9952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PT" sz="5867" dirty="0"/>
              <a:t>Obrigado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91"/>
            <a:ext cx="1706528" cy="17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DFA9-B3E2-485C-997B-25AC01C6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latin typeface="+mj-lt"/>
              </a:rPr>
              <a:t>Conteúdo da apresentação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D0C8-BAEF-43EF-95FD-93E3CDCB1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84424" cy="4896852"/>
          </a:xfrm>
        </p:spPr>
        <p:txBody>
          <a:bodyPr/>
          <a:lstStyle/>
          <a:p>
            <a:pPr marL="0" indent="0">
              <a:buNone/>
            </a:pPr>
            <a:r>
              <a:rPr lang="pt-PT" sz="2800" dirty="0"/>
              <a:t>1. </a:t>
            </a:r>
            <a:r>
              <a:rPr lang="pt-PT" sz="2800" dirty="0" err="1"/>
              <a:t>Objectivo</a:t>
            </a:r>
            <a:r>
              <a:rPr lang="pt-PT" sz="2800" dirty="0"/>
              <a:t> do relatório e ligação com as prioridades regionais </a:t>
            </a:r>
          </a:p>
          <a:p>
            <a:pPr marL="0" indent="0">
              <a:buNone/>
            </a:pPr>
            <a:r>
              <a:rPr lang="pt-PT" sz="2800" dirty="0"/>
              <a:t>2. Fonte de dados/informações</a:t>
            </a:r>
          </a:p>
          <a:p>
            <a:pPr marL="0" indent="0">
              <a:buNone/>
            </a:pPr>
            <a:r>
              <a:rPr lang="pt-PT" sz="2800" dirty="0"/>
              <a:t>3. Definição de funcionamento infantil </a:t>
            </a:r>
          </a:p>
          <a:p>
            <a:pPr marL="0" indent="0">
              <a:buNone/>
            </a:pPr>
            <a:r>
              <a:rPr lang="pt-PT" sz="2800" dirty="0"/>
              <a:t>4. Alguns pontos-chave do relatório</a:t>
            </a:r>
          </a:p>
          <a:p>
            <a:pPr marL="0" indent="0">
              <a:buNone/>
            </a:pPr>
            <a:r>
              <a:rPr lang="pt-PT" sz="2800" dirty="0"/>
              <a:t>5. Recomendações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3644B51-D6E6-473A-9062-26ED8E231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4733"/>
            <a:ext cx="5941695" cy="37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1C4D88-76B5-4B83-877B-42469D28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0" y="366903"/>
            <a:ext cx="11365150" cy="1158616"/>
          </a:xfrm>
        </p:spPr>
        <p:txBody>
          <a:bodyPr/>
          <a:lstStyle/>
          <a:p>
            <a:pPr algn="l"/>
            <a:r>
              <a:rPr lang="pt-PT" sz="3000" dirty="0"/>
              <a:t>1. Porquê um relatório sobre a educação para crianças com deficiência?</a:t>
            </a:r>
            <a:endParaRPr lang="pt-PT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32B8B-17A4-4CD5-B430-C26D7386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50" y="1525519"/>
            <a:ext cx="11442853" cy="5075554"/>
          </a:xfrm>
        </p:spPr>
        <p:txBody>
          <a:bodyPr/>
          <a:lstStyle/>
          <a:p>
            <a:pPr marL="57150" indent="0">
              <a:buNone/>
            </a:pPr>
            <a:r>
              <a:rPr lang="pt-PT" sz="2000" b="1" dirty="0"/>
              <a:t>Colmatar as lacunas nos dados sobre Crianças com Deficiência (CCD): Melhor diagnóstico para integração nas políticas, planos e sistemas de monitorização do sector da educação</a:t>
            </a:r>
          </a:p>
          <a:p>
            <a:pPr indent="-285750"/>
            <a:r>
              <a:rPr lang="pt-PT" sz="2000" dirty="0"/>
              <a:t>Fornecer uma perspectiva regional, tanto a nível qualitativo como quantitativo, sobre educação inclusiva em termos de incapacidade na região da África Ocidental e Central </a:t>
            </a:r>
          </a:p>
          <a:p>
            <a:pPr indent="-285750"/>
            <a:r>
              <a:rPr lang="pt-PT" sz="2000" dirty="0"/>
              <a:t>Fornecer novos factos (utilizando, em particular, o módulo de funcionamento infantil) para o desenvolvimento de políticas e estratégias de educação inclusiva</a:t>
            </a:r>
          </a:p>
          <a:p>
            <a:pPr indent="-285750"/>
            <a:r>
              <a:rPr lang="pt-PT" sz="2000" dirty="0"/>
              <a:t>Reforçar tanto a UNICEF como a apropriação nacional dos dados para apoiar a defesa da CCD durante o processo de planeamento e monitorização da educação</a:t>
            </a:r>
          </a:p>
          <a:p>
            <a:pPr marL="457200" lvl="1" indent="0">
              <a:buNone/>
            </a:pPr>
            <a:endParaRPr lang="en-US" sz="1050" b="1" i="1" dirty="0"/>
          </a:p>
          <a:p>
            <a:pPr marL="57150" indent="0">
              <a:buNone/>
            </a:pPr>
            <a:r>
              <a:rPr lang="pt-PT" sz="2000" b="1" dirty="0"/>
              <a:t>Prioridades do ODS4 no acesso equitativo à educação de qualidade </a:t>
            </a:r>
          </a:p>
          <a:p>
            <a:pPr indent="-285750"/>
            <a:r>
              <a:rPr lang="pt-PT" sz="2000" dirty="0"/>
              <a:t>Fornecer à região dados para melhorar o acesso à educação e reduzir o número de crianças e adolescentes fora da escola, em particular aquelas com deficiências </a:t>
            </a:r>
          </a:p>
          <a:p>
            <a:pPr indent="-285750"/>
            <a:r>
              <a:rPr lang="pt-PT" sz="2000" dirty="0"/>
              <a:t>Apoiar o MdE a fortalecer o sector de educação para uma aprendizagem inclusiva de qualidade, atendendo às necessidades das CCD em relação ao ambiente escolar, materiais de aprendizagem, conhecimentos e atitudes de professores e funcionários</a:t>
            </a:r>
          </a:p>
        </p:txBody>
      </p:sp>
    </p:spTree>
    <p:extLst>
      <p:ext uri="{BB962C8B-B14F-4D97-AF65-F5344CB8AC3E}">
        <p14:creationId xmlns:p14="http://schemas.microsoft.com/office/powerpoint/2010/main" val="9393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1DB989-C2B6-48FD-88DA-9D43A49F09E4}"/>
              </a:ext>
            </a:extLst>
          </p:cNvPr>
          <p:cNvSpPr/>
          <p:nvPr/>
        </p:nvSpPr>
        <p:spPr bwMode="auto">
          <a:xfrm>
            <a:off x="457200" y="61722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FD59F-9125-4D4F-B968-329567952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22606"/>
            <a:ext cx="5384800" cy="4934311"/>
          </a:xfrm>
        </p:spPr>
        <p:txBody>
          <a:bodyPr/>
          <a:lstStyle/>
          <a:p>
            <a:r>
              <a:rPr lang="pt-PT" sz="2200" b="1" dirty="0"/>
              <a:t>A análise quantitativa dos dados</a:t>
            </a:r>
            <a:r>
              <a:rPr lang="pt-PT" sz="2200" dirty="0"/>
              <a:t> centra-se nas </a:t>
            </a:r>
            <a:r>
              <a:rPr lang="pt-PT" sz="2200" b="1" dirty="0"/>
              <a:t>crianças entre os 2 e os 17 anos </a:t>
            </a:r>
            <a:r>
              <a:rPr lang="pt-PT" sz="2200" dirty="0"/>
              <a:t>em </a:t>
            </a:r>
            <a:r>
              <a:rPr lang="pt-PT" sz="2200" b="1" dirty="0"/>
              <a:t>9 países</a:t>
            </a:r>
            <a:r>
              <a:rPr lang="pt-PT" sz="2200" dirty="0"/>
              <a:t>: República Centro-Africana; Chade; República Democrática do Congo; Gâmbia; Gana; Guiné-Bissau; Serra Leoa; Togo e São Tomé e Príncipe usando </a:t>
            </a:r>
            <a:r>
              <a:rPr lang="pt-PT" sz="2200" b="1" dirty="0"/>
              <a:t>dados de pesquisa do MICS 6</a:t>
            </a:r>
            <a:r>
              <a:rPr lang="pt-PT" sz="2200" dirty="0"/>
              <a:t> </a:t>
            </a:r>
          </a:p>
          <a:p>
            <a:endParaRPr lang="en-US" sz="2200" dirty="0"/>
          </a:p>
          <a:p>
            <a:r>
              <a:rPr lang="pt-PT" sz="2200" dirty="0"/>
              <a:t>O Inquérito de Indicadores Múltiplos (MICS) 6 recolhe dados sobre o funcionamento de: (a) crianças de 2 a 4 anos, (b) crianças de 5 a 17 anos, (c) adultos dos 18 aos 49 anos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938F25-EB6F-4957-AE16-8A44DDA91A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71754"/>
            <a:ext cx="5384800" cy="35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C46D2E-A7B4-4DC2-85D8-FE685BED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36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pt-PT" sz="4000" dirty="0">
                <a:solidFill>
                  <a:schemeClr val="tx1"/>
                </a:solidFill>
                <a:latin typeface="+mj-lt"/>
              </a:rPr>
              <a:t>2. Fonte de dados</a:t>
            </a:r>
          </a:p>
        </p:txBody>
      </p:sp>
    </p:spTree>
    <p:extLst>
      <p:ext uri="{BB962C8B-B14F-4D97-AF65-F5344CB8AC3E}">
        <p14:creationId xmlns:p14="http://schemas.microsoft.com/office/powerpoint/2010/main" val="17550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B16D-79B2-42FE-9F4D-3117266C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49237"/>
            <a:ext cx="11327907" cy="958126"/>
          </a:xfrm>
        </p:spPr>
        <p:txBody>
          <a:bodyPr>
            <a:noAutofit/>
          </a:bodyPr>
          <a:lstStyle/>
          <a:p>
            <a:pPr algn="l"/>
            <a:r>
              <a:rPr lang="pt-PT" sz="2400" dirty="0">
                <a:solidFill>
                  <a:schemeClr val="tx1"/>
                </a:solidFill>
                <a:latin typeface="+mj-lt"/>
              </a:rPr>
              <a:t>3. Funcionamento infantil tal como medido pelo Módulo de Funcionamento Infantil da UNICEF/WG: </a:t>
            </a:r>
            <a:r>
              <a:rPr lang="pt-PT" sz="2400" i="1" dirty="0">
                <a:solidFill>
                  <a:schemeClr val="tx1"/>
                </a:solidFill>
                <a:latin typeface="+mj-lt"/>
              </a:rPr>
              <a:t>O que é o funcionamento infantil? O que são as deficiências?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39EC1-6E06-44AF-A8EA-D13F91D89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9160" y="1536476"/>
            <a:ext cx="10393680" cy="3501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44242-50F7-4430-85AC-A89AED611DA5}"/>
              </a:ext>
            </a:extLst>
          </p:cNvPr>
          <p:cNvSpPr txBox="1"/>
          <p:nvPr/>
        </p:nvSpPr>
        <p:spPr>
          <a:xfrm>
            <a:off x="811611" y="6256849"/>
            <a:ext cx="92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000" dirty="0"/>
              <a:t>Fonte: Fundo das Nações Unidas para a Infância</a:t>
            </a:r>
            <a:r>
              <a:rPr lang="pt-PT" sz="1000" i="1" dirty="0"/>
              <a:t>, As crianças com deficiência frequentam a escola?</a:t>
            </a:r>
          </a:p>
          <a:p>
            <a:pPr algn="l"/>
            <a:r>
              <a:rPr lang="pt-PT" sz="1000" i="1" dirty="0"/>
              <a:t> Novas descobertas de Serra Leoa</a:t>
            </a:r>
            <a:r>
              <a:rPr lang="pt-PT" sz="1000" dirty="0"/>
              <a:t>, UNICEF, Nova York, 2019. Figura 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68E1C3-94F6-4847-BFCE-E79645AB41E1}"/>
              </a:ext>
            </a:extLst>
          </p:cNvPr>
          <p:cNvSpPr txBox="1"/>
          <p:nvPr/>
        </p:nvSpPr>
        <p:spPr>
          <a:xfrm>
            <a:off x="1015487" y="5116837"/>
            <a:ext cx="265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+mn-lt"/>
              </a:rPr>
              <a:t>DIFICULDADES FUNCIONAIS</a:t>
            </a:r>
          </a:p>
          <a:p>
            <a:r>
              <a:rPr lang="pt-PT" sz="1600" dirty="0">
                <a:latin typeface="+mn-lt"/>
              </a:rPr>
              <a:t>A criança desenvolve miopia e não vê bem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BAE275-EED7-4063-85B5-25305FBC0A15}"/>
              </a:ext>
            </a:extLst>
          </p:cNvPr>
          <p:cNvSpPr txBox="1"/>
          <p:nvPr/>
        </p:nvSpPr>
        <p:spPr>
          <a:xfrm>
            <a:off x="3591669" y="5064103"/>
            <a:ext cx="3700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+mn-lt"/>
              </a:rPr>
              <a:t>AMBIENTE NÃO PROPÍCIO</a:t>
            </a:r>
            <a:br>
              <a:rPr lang="pt-PT" sz="1600" dirty="0">
                <a:latin typeface="+mn-lt"/>
              </a:rPr>
            </a:br>
            <a:r>
              <a:rPr lang="pt-PT" sz="1600" dirty="0">
                <a:latin typeface="+mn-lt"/>
              </a:rPr>
              <a:t>Não há disponibilidade de </a:t>
            </a:r>
          </a:p>
          <a:p>
            <a:r>
              <a:rPr lang="pt-PT" sz="1600" dirty="0">
                <a:latin typeface="+mn-lt"/>
              </a:rPr>
              <a:t>óculos e a criança não consegue</a:t>
            </a:r>
          </a:p>
          <a:p>
            <a:r>
              <a:rPr lang="pt-PT" sz="1600" dirty="0">
                <a:latin typeface="+mn-lt"/>
              </a:rPr>
              <a:t>ver </a:t>
            </a:r>
            <a:r>
              <a:rPr lang="pt-PT" sz="1600" dirty="0" err="1">
                <a:latin typeface="+mn-lt"/>
              </a:rPr>
              <a:t>objectos</a:t>
            </a:r>
            <a:r>
              <a:rPr lang="pt-PT" sz="1600" dirty="0">
                <a:latin typeface="+mn-lt"/>
              </a:rPr>
              <a:t> à distância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ED3338-DD7D-402E-9D2E-706B85FE41B7}"/>
              </a:ext>
            </a:extLst>
          </p:cNvPr>
          <p:cNvSpPr txBox="1"/>
          <p:nvPr/>
        </p:nvSpPr>
        <p:spPr>
          <a:xfrm>
            <a:off x="7531479" y="5064103"/>
            <a:ext cx="3761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+mn-lt"/>
              </a:rPr>
              <a:t>DEFICIÊNCIA</a:t>
            </a:r>
            <a:br>
              <a:rPr lang="pt-PT" sz="1600" dirty="0">
                <a:latin typeface="+mn-lt"/>
              </a:rPr>
            </a:br>
            <a:r>
              <a:rPr lang="pt-PT" sz="1600" dirty="0">
                <a:latin typeface="+mn-lt"/>
              </a:rPr>
              <a:t>A criança tem menos probabilidade de exercer  o seu direito à educação por não dispor de um ambiente propício </a:t>
            </a:r>
          </a:p>
        </p:txBody>
      </p:sp>
    </p:spTree>
    <p:extLst>
      <p:ext uri="{BB962C8B-B14F-4D97-AF65-F5344CB8AC3E}">
        <p14:creationId xmlns:p14="http://schemas.microsoft.com/office/powerpoint/2010/main" val="29476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B16D-79B2-42FE-9F4D-3117266C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07" y="159834"/>
            <a:ext cx="11247120" cy="1143000"/>
          </a:xfrm>
        </p:spPr>
        <p:txBody>
          <a:bodyPr>
            <a:noAutofit/>
          </a:bodyPr>
          <a:lstStyle/>
          <a:p>
            <a:pPr algn="l"/>
            <a:r>
              <a:rPr lang="pt-PT" sz="3200" dirty="0">
                <a:solidFill>
                  <a:schemeClr val="tx1"/>
                </a:solidFill>
                <a:latin typeface="+mj-lt"/>
              </a:rPr>
              <a:t>3. Domínios do funcionamento infantil</a:t>
            </a:r>
            <a:r>
              <a:rPr lang="pt-PT" sz="3200" i="1" dirty="0">
                <a:solidFill>
                  <a:schemeClr val="tx1"/>
                </a:solidFill>
                <a:latin typeface="+mj-lt"/>
              </a:rPr>
              <a:t>: 13 domínios da UNICEF/WG (idades 5-17)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DB989-C2B6-48FD-88DA-9D43A49F09E4}"/>
              </a:ext>
            </a:extLst>
          </p:cNvPr>
          <p:cNvSpPr/>
          <p:nvPr/>
        </p:nvSpPr>
        <p:spPr bwMode="auto">
          <a:xfrm>
            <a:off x="457200" y="61722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96FF0-0CDC-47C3-83F2-925250C8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92" y="1470555"/>
            <a:ext cx="7100253" cy="4971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14922-AF6F-435E-99D7-156CC75F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155" y="1516123"/>
            <a:ext cx="3061653" cy="1211904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AA13608-6270-4007-81A4-9EAC19E09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6460" y="2961128"/>
            <a:ext cx="3537267" cy="3614988"/>
          </a:xfrm>
        </p:spPr>
        <p:txBody>
          <a:bodyPr/>
          <a:lstStyle/>
          <a:p>
            <a:r>
              <a:rPr lang="pt-PT" sz="2000" dirty="0"/>
              <a:t>Domínios desenvolvidos conjuntamente pelo Grupo Washington e a UNICEF como um padrão global para medir as dificuldades funcionais das crianças 5 a 17 anos</a:t>
            </a:r>
          </a:p>
          <a:p>
            <a:r>
              <a:rPr lang="pt-PT" sz="2000" dirty="0"/>
              <a:t>Os domínios para crianças de 2 a 4 anos são diferentes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8B1C4-17AD-47FF-8AAC-87DD0C9586F3}"/>
              </a:ext>
            </a:extLst>
          </p:cNvPr>
          <p:cNvSpPr txBox="1"/>
          <p:nvPr/>
        </p:nvSpPr>
        <p:spPr>
          <a:xfrm>
            <a:off x="187960" y="6429268"/>
            <a:ext cx="92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000" dirty="0"/>
              <a:t>Fonte: Fundo das Nações Unidas para a Infância</a:t>
            </a:r>
            <a:r>
              <a:rPr lang="pt-PT" sz="1000" i="1" dirty="0"/>
              <a:t>, As crianças com deficiência frequentam a escola? Novas descobertas de Serra Leoa</a:t>
            </a:r>
            <a:r>
              <a:rPr lang="pt-PT" sz="1000" dirty="0"/>
              <a:t>, UNICEF, Nova York, 2019. Figura 2</a:t>
            </a:r>
          </a:p>
        </p:txBody>
      </p:sp>
    </p:spTree>
    <p:extLst>
      <p:ext uri="{BB962C8B-B14F-4D97-AF65-F5344CB8AC3E}">
        <p14:creationId xmlns:p14="http://schemas.microsoft.com/office/powerpoint/2010/main" val="110810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1DB989-C2B6-48FD-88DA-9D43A49F09E4}"/>
              </a:ext>
            </a:extLst>
          </p:cNvPr>
          <p:cNvSpPr/>
          <p:nvPr/>
        </p:nvSpPr>
        <p:spPr bwMode="auto">
          <a:xfrm>
            <a:off x="457200" y="6172200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7B16D-79B2-42FE-9F4D-3117266C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60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pt-PT" sz="3200" dirty="0">
                <a:solidFill>
                  <a:schemeClr val="tx1"/>
                </a:solidFill>
                <a:latin typeface="+mj-lt"/>
              </a:rPr>
              <a:t>3. Medir o funcionamento da criança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FD59F-9125-4D4F-B968-32956795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600" dirty="0"/>
              <a:t>Para a maioria dos domínios, considera-se que as crianças têm dificuldades funcionais se a </a:t>
            </a:r>
            <a:r>
              <a:rPr lang="pt-PT" sz="2600" b="1" dirty="0"/>
              <a:t>mãe/cuidadora </a:t>
            </a:r>
            <a:r>
              <a:rPr lang="pt-PT" sz="2600" dirty="0"/>
              <a:t>responder que “</a:t>
            </a:r>
            <a:r>
              <a:rPr lang="pt-PT" sz="2600" b="1" dirty="0"/>
              <a:t>têm muita dificuldade</a:t>
            </a:r>
            <a:r>
              <a:rPr lang="pt-PT" sz="2600" dirty="0"/>
              <a:t>” no domínio funcional ou “</a:t>
            </a:r>
            <a:r>
              <a:rPr lang="pt-PT" sz="2600" b="1" dirty="0"/>
              <a:t>não são capazes de todo de executar a função”</a:t>
            </a:r>
            <a:r>
              <a:rPr lang="pt-PT" sz="2600" dirty="0"/>
              <a:t>. </a:t>
            </a:r>
          </a:p>
          <a:p>
            <a:r>
              <a:rPr lang="pt-PT" sz="2600" dirty="0"/>
              <a:t>A ansiedade e a depressão nas crianças é determinada com base na frequência, ou seja, se uma criança parecer ansiosa ou deprimida diariamente</a:t>
            </a:r>
          </a:p>
          <a:p>
            <a:r>
              <a:rPr lang="pt-PT" sz="2600" dirty="0"/>
              <a:t>As crianças são consideradas com dificuldades funcionais se tiverem dificuldade em </a:t>
            </a:r>
            <a:r>
              <a:rPr lang="pt-PT" sz="2600" b="1" u="sng" dirty="0"/>
              <a:t>pelo menos um domínio funcional</a:t>
            </a:r>
            <a:r>
              <a:rPr lang="pt-PT" sz="2600" dirty="0"/>
              <a:t>.</a:t>
            </a:r>
          </a:p>
          <a:p>
            <a:r>
              <a:rPr lang="pt-PT" sz="2600" dirty="0"/>
              <a:t>As dificuldades funcionais fazem parte do indicador de paridade </a:t>
            </a:r>
            <a:r>
              <a:rPr lang="pt-PT" sz="2600" b="1" u="sng" dirty="0"/>
              <a:t>ODS 4.5.1</a:t>
            </a:r>
          </a:p>
        </p:txBody>
      </p:sp>
    </p:spTree>
    <p:extLst>
      <p:ext uri="{BB962C8B-B14F-4D97-AF65-F5344CB8AC3E}">
        <p14:creationId xmlns:p14="http://schemas.microsoft.com/office/powerpoint/2010/main" val="323486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A93-0314-40A8-914E-9093C0FB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4000" dirty="0">
                <a:latin typeface="+mj-lt"/>
              </a:rPr>
              <a:t>4. Alguns pontos-chave do relatório </a:t>
            </a:r>
          </a:p>
        </p:txBody>
      </p:sp>
      <p:pic>
        <p:nvPicPr>
          <p:cNvPr id="4" name="HIV - UNI174116.psd" descr="A group of people looking at the camera&#10;&#10;Description generated with very high confidence">
            <a:extLst>
              <a:ext uri="{FF2B5EF4-FFF2-40B4-BE49-F238E27FC236}">
                <a16:creationId xmlns:a16="http://schemas.microsoft.com/office/drawing/2014/main" id="{D2F1F3E4-DCCA-4271-89BB-40CED9B503A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8"/>
          <a:stretch/>
        </p:blipFill>
        <p:spPr>
          <a:xfrm>
            <a:off x="1656576" y="1600200"/>
            <a:ext cx="88788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5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EDFA-150D-42B0-BD60-224A68D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256650"/>
            <a:ext cx="11671140" cy="998743"/>
          </a:xfrm>
        </p:spPr>
        <p:txBody>
          <a:bodyPr wrap="square" anchor="ctr">
            <a:noAutofit/>
          </a:bodyPr>
          <a:lstStyle/>
          <a:p>
            <a:pPr algn="l"/>
            <a:r>
              <a:rPr lang="pt-PT" sz="2400" dirty="0">
                <a:latin typeface="+mj-lt"/>
              </a:rPr>
              <a:t>4.1. Parcela de crianças de 5 a 17 anos com pelo menos uma dificuldade funcional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2F810FD-489A-46D2-A3A4-F5EBC2629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867" y="5304973"/>
            <a:ext cx="11401647" cy="99874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PT" sz="2400" dirty="0"/>
              <a:t>Percentagem de crianças com qualquer dificuldade funcional entre 5 e 17 anos varia entre 31% na República Centro-Africana e 10% na Gâmbia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C59D4E-7CD7-475D-85C1-DAEE3C9A1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242306"/>
              </p:ext>
            </p:extLst>
          </p:nvPr>
        </p:nvGraphicFramePr>
        <p:xfrm>
          <a:off x="727113" y="1553027"/>
          <a:ext cx="10333822" cy="358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3936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E9093A7ACD641BFBABC5AD4216A55" ma:contentTypeVersion="13" ma:contentTypeDescription="Create a new document." ma:contentTypeScope="" ma:versionID="e076b9d56c9b9ff4a652b243b8730d3f">
  <xsd:schema xmlns:xsd="http://www.w3.org/2001/XMLSchema" xmlns:xs="http://www.w3.org/2001/XMLSchema" xmlns:p="http://schemas.microsoft.com/office/2006/metadata/properties" xmlns:ns3="76bfd018-3c3a-4f66-8220-b94b5a203140" xmlns:ns4="038c04b0-e699-46f7-8e9d-3160fd043c28" targetNamespace="http://schemas.microsoft.com/office/2006/metadata/properties" ma:root="true" ma:fieldsID="638445c7ac7f8e07d7b0acbb3f3ae9fc" ns3:_="" ns4:_="">
    <xsd:import namespace="76bfd018-3c3a-4f66-8220-b94b5a203140"/>
    <xsd:import namespace="038c04b0-e699-46f7-8e9d-3160fd043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fd018-3c3a-4f66-8220-b94b5a203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c04b0-e699-46f7-8e9d-3160fd043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05139-23DF-4E21-9D87-86B257EE64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695B71-B630-42E6-BE63-96E68BDE39E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6bfd018-3c3a-4f66-8220-b94b5a203140"/>
    <ds:schemaRef ds:uri="http://www.w3.org/XML/1998/namespace"/>
    <ds:schemaRef ds:uri="http://purl.org/dc/elements/1.1/"/>
    <ds:schemaRef ds:uri="038c04b0-e699-46f7-8e9d-3160fd043c28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7BEBE2-2B86-40CD-90F4-210DD638B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fd018-3c3a-4f66-8220-b94b5a203140"/>
    <ds:schemaRef ds:uri="038c04b0-e699-46f7-8e9d-3160fd043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1219</Words>
  <Application>Microsoft Office PowerPoint</Application>
  <PresentationFormat>Widescreen</PresentationFormat>
  <Paragraphs>73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Ferramentas de avaliação da aprendizagem em idade escolar:  O módulo competências de aprendizagem fundacional</vt:lpstr>
      <vt:lpstr>Conteúdo da apresentação</vt:lpstr>
      <vt:lpstr>1. Porquê um relatório sobre a educação para crianças com deficiência?</vt:lpstr>
      <vt:lpstr>2. Fonte de dados</vt:lpstr>
      <vt:lpstr>3. Funcionamento infantil tal como medido pelo Módulo de Funcionamento Infantil da UNICEF/WG: O que é o funcionamento infantil? O que são as deficiências?</vt:lpstr>
      <vt:lpstr>3. Domínios do funcionamento infantil: 13 domínios da UNICEF/WG (idades 5-17)</vt:lpstr>
      <vt:lpstr>3. Medir o funcionamento da criança</vt:lpstr>
      <vt:lpstr>4. Alguns pontos-chave do relatório </vt:lpstr>
      <vt:lpstr>4.1. Parcela de crianças de 5 a 17 anos com pelo menos uma dificuldade funcional</vt:lpstr>
      <vt:lpstr>4.2. Percentagem de crianças fora da escola e percentagem de crianças a frequentar o ano  escolar na idade certa (dos 5 aos 17 anos)</vt:lpstr>
      <vt:lpstr>4.3. Frequência escolar actual para crianças entre os 5 e os 17 anos </vt:lpstr>
      <vt:lpstr>PowerPoint Presentation</vt:lpstr>
      <vt:lpstr>4.5. Competências de leitura básica esperadas no nível 2/3: crianças de 7 a 14 anos dentro e fora da escola</vt:lpstr>
      <vt:lpstr>4.6. Competências básicas de numeracia esperadas no nível 2/3: Crianças de 7 a 14 anos dentro e fora da escola</vt:lpstr>
      <vt:lpstr>5. Algumas recomendações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School-age learning assessment tools:  The Foundational Learning Skills module</dc:title>
  <dc:creator>Sakshi Mishra</dc:creator>
  <cp:lastModifiedBy>Gloria Diamond</cp:lastModifiedBy>
  <cp:revision>31</cp:revision>
  <dcterms:created xsi:type="dcterms:W3CDTF">2021-05-10T20:29:02Z</dcterms:created>
  <dcterms:modified xsi:type="dcterms:W3CDTF">2021-05-25T09:41:24Z</dcterms:modified>
</cp:coreProperties>
</file>