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76" r:id="rId3"/>
    <p:sldId id="268" r:id="rId4"/>
    <p:sldId id="269" r:id="rId5"/>
    <p:sldId id="261" r:id="rId6"/>
    <p:sldId id="272" r:id="rId7"/>
    <p:sldId id="266" r:id="rId8"/>
    <p:sldId id="275" r:id="rId9"/>
    <p:sldId id="264" r:id="rId10"/>
    <p:sldId id="271"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lie" initials="N" lastIdx="18" clrIdx="0">
    <p:extLst>
      <p:ext uri="{19B8F6BF-5375-455C-9EA6-DF929625EA0E}">
        <p15:presenceInfo xmlns:p15="http://schemas.microsoft.com/office/powerpoint/2012/main" userId="Nathal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43" autoAdjust="0"/>
  </p:normalViewPr>
  <p:slideViewPr>
    <p:cSldViewPr>
      <p:cViewPr varScale="1">
        <p:scale>
          <a:sx n="62" d="100"/>
          <a:sy n="62" d="100"/>
        </p:scale>
        <p:origin x="140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SN"/>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4A7FA9-FC00-4A57-A70B-3BC2D5A53B23}" type="datetimeFigureOut">
              <a:rPr lang="fr-SN" smtClean="0"/>
              <a:t>25/05/2021</a:t>
            </a:fld>
            <a:endParaRPr lang="fr-SN"/>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SN"/>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SN"/>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SN"/>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39E8BD-5510-43DD-B589-81B4E39930F5}" type="slidenum">
              <a:rPr lang="fr-SN" smtClean="0"/>
              <a:t>‹#›</a:t>
            </a:fld>
            <a:endParaRPr lang="fr-SN"/>
          </a:p>
        </p:txBody>
      </p:sp>
    </p:spTree>
    <p:extLst>
      <p:ext uri="{BB962C8B-B14F-4D97-AF65-F5344CB8AC3E}">
        <p14:creationId xmlns:p14="http://schemas.microsoft.com/office/powerpoint/2010/main" val="1084855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SN" dirty="0"/>
          </a:p>
        </p:txBody>
      </p:sp>
      <p:sp>
        <p:nvSpPr>
          <p:cNvPr id="4" name="Espace réservé du numéro de diapositive 3"/>
          <p:cNvSpPr>
            <a:spLocks noGrp="1"/>
          </p:cNvSpPr>
          <p:nvPr>
            <p:ph type="sldNum" sz="quarter" idx="10"/>
          </p:nvPr>
        </p:nvSpPr>
        <p:spPr/>
        <p:txBody>
          <a:bodyPr/>
          <a:lstStyle/>
          <a:p>
            <a:fld id="{5A39E8BD-5510-43DD-B589-81B4E39930F5}" type="slidenum">
              <a:rPr lang="fr-SN" smtClean="0"/>
              <a:t>1</a:t>
            </a:fld>
            <a:endParaRPr lang="fr-SN"/>
          </a:p>
        </p:txBody>
      </p:sp>
    </p:spTree>
    <p:extLst>
      <p:ext uri="{BB962C8B-B14F-4D97-AF65-F5344CB8AC3E}">
        <p14:creationId xmlns:p14="http://schemas.microsoft.com/office/powerpoint/2010/main" val="1962860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SN" dirty="0"/>
          </a:p>
        </p:txBody>
      </p:sp>
      <p:sp>
        <p:nvSpPr>
          <p:cNvPr id="4" name="Espace réservé du numéro de diapositive 3"/>
          <p:cNvSpPr>
            <a:spLocks noGrp="1"/>
          </p:cNvSpPr>
          <p:nvPr>
            <p:ph type="sldNum" sz="quarter" idx="10"/>
          </p:nvPr>
        </p:nvSpPr>
        <p:spPr/>
        <p:txBody>
          <a:bodyPr/>
          <a:lstStyle/>
          <a:p>
            <a:fld id="{5A39E8BD-5510-43DD-B589-81B4E39930F5}" type="slidenum">
              <a:rPr lang="fr-SN" smtClean="0"/>
              <a:t>10</a:t>
            </a:fld>
            <a:endParaRPr lang="fr-SN"/>
          </a:p>
        </p:txBody>
      </p:sp>
    </p:spTree>
    <p:extLst>
      <p:ext uri="{BB962C8B-B14F-4D97-AF65-F5344CB8AC3E}">
        <p14:creationId xmlns:p14="http://schemas.microsoft.com/office/powerpoint/2010/main" val="1189421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SN" dirty="0"/>
          </a:p>
        </p:txBody>
      </p:sp>
      <p:sp>
        <p:nvSpPr>
          <p:cNvPr id="4" name="Espace réservé du numéro de diapositive 3"/>
          <p:cNvSpPr>
            <a:spLocks noGrp="1"/>
          </p:cNvSpPr>
          <p:nvPr>
            <p:ph type="sldNum" sz="quarter" idx="10"/>
          </p:nvPr>
        </p:nvSpPr>
        <p:spPr/>
        <p:txBody>
          <a:bodyPr/>
          <a:lstStyle/>
          <a:p>
            <a:fld id="{5A39E8BD-5510-43DD-B589-81B4E39930F5}" type="slidenum">
              <a:rPr lang="fr-SN" smtClean="0"/>
              <a:t>2</a:t>
            </a:fld>
            <a:endParaRPr lang="fr-SN"/>
          </a:p>
        </p:txBody>
      </p:sp>
    </p:spTree>
    <p:extLst>
      <p:ext uri="{BB962C8B-B14F-4D97-AF65-F5344CB8AC3E}">
        <p14:creationId xmlns:p14="http://schemas.microsoft.com/office/powerpoint/2010/main" val="242028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SN" dirty="0"/>
          </a:p>
        </p:txBody>
      </p:sp>
      <p:sp>
        <p:nvSpPr>
          <p:cNvPr id="4" name="Espace réservé du numéro de diapositive 3"/>
          <p:cNvSpPr>
            <a:spLocks noGrp="1"/>
          </p:cNvSpPr>
          <p:nvPr>
            <p:ph type="sldNum" sz="quarter" idx="10"/>
          </p:nvPr>
        </p:nvSpPr>
        <p:spPr/>
        <p:txBody>
          <a:bodyPr/>
          <a:lstStyle/>
          <a:p>
            <a:fld id="{5A39E8BD-5510-43DD-B589-81B4E39930F5}" type="slidenum">
              <a:rPr lang="fr-SN" smtClean="0"/>
              <a:t>3</a:t>
            </a:fld>
            <a:endParaRPr lang="fr-SN"/>
          </a:p>
        </p:txBody>
      </p:sp>
    </p:spTree>
    <p:extLst>
      <p:ext uri="{BB962C8B-B14F-4D97-AF65-F5344CB8AC3E}">
        <p14:creationId xmlns:p14="http://schemas.microsoft.com/office/powerpoint/2010/main" val="830638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SN" dirty="0"/>
          </a:p>
        </p:txBody>
      </p:sp>
      <p:sp>
        <p:nvSpPr>
          <p:cNvPr id="4" name="Espace réservé du numéro de diapositive 3"/>
          <p:cNvSpPr>
            <a:spLocks noGrp="1"/>
          </p:cNvSpPr>
          <p:nvPr>
            <p:ph type="sldNum" sz="quarter" idx="10"/>
          </p:nvPr>
        </p:nvSpPr>
        <p:spPr/>
        <p:txBody>
          <a:bodyPr/>
          <a:lstStyle/>
          <a:p>
            <a:fld id="{5A39E8BD-5510-43DD-B589-81B4E39930F5}" type="slidenum">
              <a:rPr lang="fr-SN" smtClean="0"/>
              <a:t>4</a:t>
            </a:fld>
            <a:endParaRPr lang="fr-SN"/>
          </a:p>
        </p:txBody>
      </p:sp>
    </p:spTree>
    <p:extLst>
      <p:ext uri="{BB962C8B-B14F-4D97-AF65-F5344CB8AC3E}">
        <p14:creationId xmlns:p14="http://schemas.microsoft.com/office/powerpoint/2010/main" val="1587443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SN" dirty="0"/>
          </a:p>
        </p:txBody>
      </p:sp>
      <p:sp>
        <p:nvSpPr>
          <p:cNvPr id="4" name="Espace réservé du numéro de diapositive 3"/>
          <p:cNvSpPr>
            <a:spLocks noGrp="1"/>
          </p:cNvSpPr>
          <p:nvPr>
            <p:ph type="sldNum" sz="quarter" idx="10"/>
          </p:nvPr>
        </p:nvSpPr>
        <p:spPr/>
        <p:txBody>
          <a:bodyPr/>
          <a:lstStyle/>
          <a:p>
            <a:fld id="{5A39E8BD-5510-43DD-B589-81B4E39930F5}" type="slidenum">
              <a:rPr lang="fr-SN" smtClean="0"/>
              <a:t>5</a:t>
            </a:fld>
            <a:endParaRPr lang="fr-SN"/>
          </a:p>
        </p:txBody>
      </p:sp>
    </p:spTree>
    <p:extLst>
      <p:ext uri="{BB962C8B-B14F-4D97-AF65-F5344CB8AC3E}">
        <p14:creationId xmlns:p14="http://schemas.microsoft.com/office/powerpoint/2010/main" val="2427241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SN" dirty="0"/>
          </a:p>
        </p:txBody>
      </p:sp>
      <p:sp>
        <p:nvSpPr>
          <p:cNvPr id="4" name="Espace réservé du numéro de diapositive 3"/>
          <p:cNvSpPr>
            <a:spLocks noGrp="1"/>
          </p:cNvSpPr>
          <p:nvPr>
            <p:ph type="sldNum" sz="quarter" idx="10"/>
          </p:nvPr>
        </p:nvSpPr>
        <p:spPr/>
        <p:txBody>
          <a:bodyPr/>
          <a:lstStyle/>
          <a:p>
            <a:fld id="{5A39E8BD-5510-43DD-B589-81B4E39930F5}" type="slidenum">
              <a:rPr lang="fr-SN" smtClean="0"/>
              <a:t>6</a:t>
            </a:fld>
            <a:endParaRPr lang="fr-SN"/>
          </a:p>
        </p:txBody>
      </p:sp>
    </p:spTree>
    <p:extLst>
      <p:ext uri="{BB962C8B-B14F-4D97-AF65-F5344CB8AC3E}">
        <p14:creationId xmlns:p14="http://schemas.microsoft.com/office/powerpoint/2010/main" val="492835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endParaRPr lang="fr-BE" sz="1200" baseline="0" dirty="0">
              <a:effectLst/>
              <a:latin typeface="Helvetica Neue"/>
              <a:ea typeface="Helvetica Neue"/>
              <a:cs typeface="Helvetica Neue"/>
              <a:sym typeface="Helvetica Neue"/>
            </a:endParaRPr>
          </a:p>
        </p:txBody>
      </p:sp>
      <p:sp>
        <p:nvSpPr>
          <p:cNvPr id="4" name="Espace réservé du numéro de diapositive 3"/>
          <p:cNvSpPr>
            <a:spLocks noGrp="1"/>
          </p:cNvSpPr>
          <p:nvPr>
            <p:ph type="sldNum" sz="quarter" idx="10"/>
          </p:nvPr>
        </p:nvSpPr>
        <p:spPr/>
        <p:txBody>
          <a:bodyPr/>
          <a:lstStyle/>
          <a:p>
            <a:fld id="{5A39E8BD-5510-43DD-B589-81B4E39930F5}" type="slidenum">
              <a:rPr lang="fr-SN" smtClean="0"/>
              <a:t>7</a:t>
            </a:fld>
            <a:endParaRPr lang="fr-SN"/>
          </a:p>
        </p:txBody>
      </p:sp>
    </p:spTree>
    <p:extLst>
      <p:ext uri="{BB962C8B-B14F-4D97-AF65-F5344CB8AC3E}">
        <p14:creationId xmlns:p14="http://schemas.microsoft.com/office/powerpoint/2010/main" val="587351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SN" dirty="0"/>
          </a:p>
        </p:txBody>
      </p:sp>
      <p:sp>
        <p:nvSpPr>
          <p:cNvPr id="4" name="Espace réservé du numéro de diapositive 3"/>
          <p:cNvSpPr>
            <a:spLocks noGrp="1"/>
          </p:cNvSpPr>
          <p:nvPr>
            <p:ph type="sldNum" sz="quarter" idx="10"/>
          </p:nvPr>
        </p:nvSpPr>
        <p:spPr/>
        <p:txBody>
          <a:bodyPr/>
          <a:lstStyle/>
          <a:p>
            <a:fld id="{5A39E8BD-5510-43DD-B589-81B4E39930F5}" type="slidenum">
              <a:rPr lang="fr-SN" smtClean="0"/>
              <a:t>8</a:t>
            </a:fld>
            <a:endParaRPr lang="fr-SN"/>
          </a:p>
        </p:txBody>
      </p:sp>
    </p:spTree>
    <p:extLst>
      <p:ext uri="{BB962C8B-B14F-4D97-AF65-F5344CB8AC3E}">
        <p14:creationId xmlns:p14="http://schemas.microsoft.com/office/powerpoint/2010/main" val="2561166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SN" dirty="0"/>
          </a:p>
        </p:txBody>
      </p:sp>
      <p:sp>
        <p:nvSpPr>
          <p:cNvPr id="4" name="Espace réservé du numéro de diapositive 3"/>
          <p:cNvSpPr>
            <a:spLocks noGrp="1"/>
          </p:cNvSpPr>
          <p:nvPr>
            <p:ph type="sldNum" sz="quarter" idx="10"/>
          </p:nvPr>
        </p:nvSpPr>
        <p:spPr/>
        <p:txBody>
          <a:bodyPr/>
          <a:lstStyle/>
          <a:p>
            <a:fld id="{5A39E8BD-5510-43DD-B589-81B4E39930F5}" type="slidenum">
              <a:rPr lang="fr-SN" smtClean="0"/>
              <a:t>9</a:t>
            </a:fld>
            <a:endParaRPr lang="fr-SN"/>
          </a:p>
        </p:txBody>
      </p:sp>
    </p:spTree>
    <p:extLst>
      <p:ext uri="{BB962C8B-B14F-4D97-AF65-F5344CB8AC3E}">
        <p14:creationId xmlns:p14="http://schemas.microsoft.com/office/powerpoint/2010/main" val="3620024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p>
            <a:fld id="{E46E2812-7AE0-41EA-BA37-BBDE12C195CA}" type="datetimeFigureOut">
              <a:rPr lang="fr-BE" smtClean="0"/>
              <a:t>25-05-21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6F257F8-E85F-447B-9F07-10F313152348}" type="slidenum">
              <a:rPr lang="fr-BE" smtClean="0"/>
              <a:t>‹#›</a:t>
            </a:fld>
            <a:endParaRPr lang="fr-BE"/>
          </a:p>
        </p:txBody>
      </p:sp>
    </p:spTree>
    <p:extLst>
      <p:ext uri="{BB962C8B-B14F-4D97-AF65-F5344CB8AC3E}">
        <p14:creationId xmlns:p14="http://schemas.microsoft.com/office/powerpoint/2010/main" val="412868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E46E2812-7AE0-41EA-BA37-BBDE12C195CA}" type="datetimeFigureOut">
              <a:rPr lang="fr-BE" smtClean="0"/>
              <a:t>25-05-21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6F257F8-E85F-447B-9F07-10F313152348}" type="slidenum">
              <a:rPr lang="fr-BE" smtClean="0"/>
              <a:t>‹#›</a:t>
            </a:fld>
            <a:endParaRPr lang="fr-BE"/>
          </a:p>
        </p:txBody>
      </p:sp>
    </p:spTree>
    <p:extLst>
      <p:ext uri="{BB962C8B-B14F-4D97-AF65-F5344CB8AC3E}">
        <p14:creationId xmlns:p14="http://schemas.microsoft.com/office/powerpoint/2010/main" val="2237394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E46E2812-7AE0-41EA-BA37-BBDE12C195CA}" type="datetimeFigureOut">
              <a:rPr lang="fr-BE" smtClean="0"/>
              <a:t>25-05-21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6F257F8-E85F-447B-9F07-10F313152348}" type="slidenum">
              <a:rPr lang="fr-BE" smtClean="0"/>
              <a:t>‹#›</a:t>
            </a:fld>
            <a:endParaRPr lang="fr-BE"/>
          </a:p>
        </p:txBody>
      </p:sp>
    </p:spTree>
    <p:extLst>
      <p:ext uri="{BB962C8B-B14F-4D97-AF65-F5344CB8AC3E}">
        <p14:creationId xmlns:p14="http://schemas.microsoft.com/office/powerpoint/2010/main" val="2473430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I-Instit_Photo-2">
    <p:spTree>
      <p:nvGrpSpPr>
        <p:cNvPr id="1" name=""/>
        <p:cNvGrpSpPr/>
        <p:nvPr/>
      </p:nvGrpSpPr>
      <p:grpSpPr>
        <a:xfrm>
          <a:off x="0" y="0"/>
          <a:ext cx="0" cy="0"/>
          <a:chOff x="0" y="0"/>
          <a:chExt cx="0" cy="0"/>
        </a:xfrm>
      </p:grpSpPr>
      <p:grpSp>
        <p:nvGrpSpPr>
          <p:cNvPr id="7" name="Groupe 6"/>
          <p:cNvGrpSpPr/>
          <p:nvPr userDrawn="1"/>
        </p:nvGrpSpPr>
        <p:grpSpPr>
          <a:xfrm>
            <a:off x="-10228" y="13982"/>
            <a:ext cx="9200320" cy="6862184"/>
            <a:chOff x="-11961" y="15416"/>
            <a:chExt cx="10759263" cy="7565876"/>
          </a:xfrm>
        </p:grpSpPr>
        <p:grpSp>
          <p:nvGrpSpPr>
            <p:cNvPr id="8" name="Groupe 7"/>
            <p:cNvGrpSpPr/>
            <p:nvPr userDrawn="1"/>
          </p:nvGrpSpPr>
          <p:grpSpPr>
            <a:xfrm>
              <a:off x="5343634" y="80662"/>
              <a:ext cx="5403668" cy="7500630"/>
              <a:chOff x="5343634" y="80662"/>
              <a:chExt cx="5403668" cy="7500630"/>
            </a:xfrm>
          </p:grpSpPr>
          <p:cxnSp>
            <p:nvCxnSpPr>
              <p:cNvPr id="13" name="Connecteur droit 12"/>
              <p:cNvCxnSpPr/>
              <p:nvPr userDrawn="1"/>
            </p:nvCxnSpPr>
            <p:spPr>
              <a:xfrm flipH="1">
                <a:off x="5343634" y="7516046"/>
                <a:ext cx="5403667"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userDrawn="1"/>
            </p:nvCxnSpPr>
            <p:spPr>
              <a:xfrm flipH="1">
                <a:off x="5343634" y="80662"/>
                <a:ext cx="5403668"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rot="10800000">
                <a:off x="10654224" y="80662"/>
                <a:ext cx="0" cy="750063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grpSp>
        <p:grpSp>
          <p:nvGrpSpPr>
            <p:cNvPr id="9" name="Groupe 8"/>
            <p:cNvGrpSpPr/>
            <p:nvPr userDrawn="1"/>
          </p:nvGrpSpPr>
          <p:grpSpPr>
            <a:xfrm>
              <a:off x="-11961" y="15416"/>
              <a:ext cx="5403666" cy="7500630"/>
              <a:chOff x="-11961" y="15416"/>
              <a:chExt cx="5403666" cy="7500630"/>
            </a:xfrm>
          </p:grpSpPr>
          <p:cxnSp>
            <p:nvCxnSpPr>
              <p:cNvPr id="10" name="Connecteur droit 9"/>
              <p:cNvCxnSpPr/>
              <p:nvPr userDrawn="1"/>
            </p:nvCxnSpPr>
            <p:spPr>
              <a:xfrm>
                <a:off x="-11961" y="80662"/>
                <a:ext cx="5403666"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userDrawn="1"/>
            </p:nvCxnSpPr>
            <p:spPr>
              <a:xfrm>
                <a:off x="-11961" y="7516046"/>
                <a:ext cx="5358661"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81115" y="15416"/>
                <a:ext cx="0" cy="750063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grpSp>
      </p:grpSp>
      <p:sp>
        <p:nvSpPr>
          <p:cNvPr id="5" name="Espace réservé pour une image  4"/>
          <p:cNvSpPr>
            <a:spLocks noGrp="1"/>
          </p:cNvSpPr>
          <p:nvPr>
            <p:ph type="pic" sz="quarter" idx="10"/>
          </p:nvPr>
        </p:nvSpPr>
        <p:spPr>
          <a:xfrm>
            <a:off x="146608" y="164143"/>
            <a:ext cx="8890151" cy="6571470"/>
          </a:xfrm>
        </p:spPr>
        <p:txBody>
          <a:bodyPr/>
          <a:lstStyle/>
          <a:p>
            <a:endParaRPr lang="fr-FR"/>
          </a:p>
        </p:txBody>
      </p:sp>
      <p:pic>
        <p:nvPicPr>
          <p:cNvPr id="16" name="Imag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0042" y="5748122"/>
            <a:ext cx="493697" cy="823952"/>
          </a:xfrm>
          <a:prstGeom prst="rect">
            <a:avLst/>
          </a:prstGeom>
          <a:effectLst>
            <a:reflection endPos="0" dir="5400000" sy="-100000" algn="bl" rotWithShape="0"/>
          </a:effectLst>
        </p:spPr>
      </p:pic>
    </p:spTree>
    <p:extLst>
      <p:ext uri="{BB962C8B-B14F-4D97-AF65-F5344CB8AC3E}">
        <p14:creationId xmlns:p14="http://schemas.microsoft.com/office/powerpoint/2010/main" val="994610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E46E2812-7AE0-41EA-BA37-BBDE12C195CA}" type="datetimeFigureOut">
              <a:rPr lang="fr-BE" smtClean="0"/>
              <a:t>25-05-21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6F257F8-E85F-447B-9F07-10F313152348}" type="slidenum">
              <a:rPr lang="fr-BE" smtClean="0"/>
              <a:t>‹#›</a:t>
            </a:fld>
            <a:endParaRPr lang="fr-BE"/>
          </a:p>
        </p:txBody>
      </p:sp>
    </p:spTree>
    <p:extLst>
      <p:ext uri="{BB962C8B-B14F-4D97-AF65-F5344CB8AC3E}">
        <p14:creationId xmlns:p14="http://schemas.microsoft.com/office/powerpoint/2010/main" val="2650313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6E2812-7AE0-41EA-BA37-BBDE12C195CA}" type="datetimeFigureOut">
              <a:rPr lang="fr-BE" smtClean="0"/>
              <a:t>25-05-21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6F257F8-E85F-447B-9F07-10F313152348}" type="slidenum">
              <a:rPr lang="fr-BE" smtClean="0"/>
              <a:t>‹#›</a:t>
            </a:fld>
            <a:endParaRPr lang="fr-BE"/>
          </a:p>
        </p:txBody>
      </p:sp>
    </p:spTree>
    <p:extLst>
      <p:ext uri="{BB962C8B-B14F-4D97-AF65-F5344CB8AC3E}">
        <p14:creationId xmlns:p14="http://schemas.microsoft.com/office/powerpoint/2010/main" val="136841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fld id="{E46E2812-7AE0-41EA-BA37-BBDE12C195CA}" type="datetimeFigureOut">
              <a:rPr lang="fr-BE" smtClean="0"/>
              <a:t>25-05-21</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6F257F8-E85F-447B-9F07-10F313152348}" type="slidenum">
              <a:rPr lang="fr-BE" smtClean="0"/>
              <a:t>‹#›</a:t>
            </a:fld>
            <a:endParaRPr lang="fr-BE"/>
          </a:p>
        </p:txBody>
      </p:sp>
    </p:spTree>
    <p:extLst>
      <p:ext uri="{BB962C8B-B14F-4D97-AF65-F5344CB8AC3E}">
        <p14:creationId xmlns:p14="http://schemas.microsoft.com/office/powerpoint/2010/main" val="2162497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fld id="{E46E2812-7AE0-41EA-BA37-BBDE12C195CA}" type="datetimeFigureOut">
              <a:rPr lang="fr-BE" smtClean="0"/>
              <a:t>25-05-21</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56F257F8-E85F-447B-9F07-10F313152348}" type="slidenum">
              <a:rPr lang="fr-BE" smtClean="0"/>
              <a:t>‹#›</a:t>
            </a:fld>
            <a:endParaRPr lang="fr-BE"/>
          </a:p>
        </p:txBody>
      </p:sp>
    </p:spTree>
    <p:extLst>
      <p:ext uri="{BB962C8B-B14F-4D97-AF65-F5344CB8AC3E}">
        <p14:creationId xmlns:p14="http://schemas.microsoft.com/office/powerpoint/2010/main" val="532833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fld id="{E46E2812-7AE0-41EA-BA37-BBDE12C195CA}" type="datetimeFigureOut">
              <a:rPr lang="fr-BE" smtClean="0"/>
              <a:t>25-05-21</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56F257F8-E85F-447B-9F07-10F313152348}" type="slidenum">
              <a:rPr lang="fr-BE" smtClean="0"/>
              <a:t>‹#›</a:t>
            </a:fld>
            <a:endParaRPr lang="fr-BE"/>
          </a:p>
        </p:txBody>
      </p:sp>
    </p:spTree>
    <p:extLst>
      <p:ext uri="{BB962C8B-B14F-4D97-AF65-F5344CB8AC3E}">
        <p14:creationId xmlns:p14="http://schemas.microsoft.com/office/powerpoint/2010/main" val="3256581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6E2812-7AE0-41EA-BA37-BBDE12C195CA}" type="datetimeFigureOut">
              <a:rPr lang="fr-BE" smtClean="0"/>
              <a:t>25-05-21</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56F257F8-E85F-447B-9F07-10F313152348}" type="slidenum">
              <a:rPr lang="fr-BE" smtClean="0"/>
              <a:t>‹#›</a:t>
            </a:fld>
            <a:endParaRPr lang="fr-BE"/>
          </a:p>
        </p:txBody>
      </p:sp>
    </p:spTree>
    <p:extLst>
      <p:ext uri="{BB962C8B-B14F-4D97-AF65-F5344CB8AC3E}">
        <p14:creationId xmlns:p14="http://schemas.microsoft.com/office/powerpoint/2010/main" val="420471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6E2812-7AE0-41EA-BA37-BBDE12C195CA}" type="datetimeFigureOut">
              <a:rPr lang="fr-BE" smtClean="0"/>
              <a:t>25-05-21</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6F257F8-E85F-447B-9F07-10F313152348}" type="slidenum">
              <a:rPr lang="fr-BE" smtClean="0"/>
              <a:t>‹#›</a:t>
            </a:fld>
            <a:endParaRPr lang="fr-BE"/>
          </a:p>
        </p:txBody>
      </p:sp>
    </p:spTree>
    <p:extLst>
      <p:ext uri="{BB962C8B-B14F-4D97-AF65-F5344CB8AC3E}">
        <p14:creationId xmlns:p14="http://schemas.microsoft.com/office/powerpoint/2010/main" val="2166720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6E2812-7AE0-41EA-BA37-BBDE12C195CA}" type="datetimeFigureOut">
              <a:rPr lang="fr-BE" smtClean="0"/>
              <a:t>25-05-21</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6F257F8-E85F-447B-9F07-10F313152348}" type="slidenum">
              <a:rPr lang="fr-BE" smtClean="0"/>
              <a:t>‹#›</a:t>
            </a:fld>
            <a:endParaRPr lang="fr-BE"/>
          </a:p>
        </p:txBody>
      </p:sp>
    </p:spTree>
    <p:extLst>
      <p:ext uri="{BB962C8B-B14F-4D97-AF65-F5344CB8AC3E}">
        <p14:creationId xmlns:p14="http://schemas.microsoft.com/office/powerpoint/2010/main" val="143308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6E2812-7AE0-41EA-BA37-BBDE12C195CA}" type="datetimeFigureOut">
              <a:rPr lang="fr-BE" smtClean="0"/>
              <a:t>25-05-21</a:t>
            </a:fld>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257F8-E85F-447B-9F07-10F313152348}" type="slidenum">
              <a:rPr lang="fr-BE" smtClean="0"/>
              <a:t>‹#›</a:t>
            </a:fld>
            <a:endParaRPr lang="fr-BE"/>
          </a:p>
        </p:txBody>
      </p:sp>
    </p:spTree>
    <p:extLst>
      <p:ext uri="{BB962C8B-B14F-4D97-AF65-F5344CB8AC3E}">
        <p14:creationId xmlns:p14="http://schemas.microsoft.com/office/powerpoint/2010/main" val="1352569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hyperlink" Target="https://blog.hi.org/wp-content/uploads/2021/01/factsheet_2021-FR.pdf" TargetMode="External"/><Relationship Id="rId3" Type="http://schemas.openxmlformats.org/officeDocument/2006/relationships/tags" Target="../tags/tag18.xml"/><Relationship Id="rId7" Type="http://schemas.openxmlformats.org/officeDocument/2006/relationships/hyperlink" Target="https://blog.hi.org/wp-content/uploads/2021/02/factsheet_2021-GirlsInEducation-EN-review-AB.pdf" TargetMode="External"/><Relationship Id="rId12" Type="http://schemas.openxmlformats.org/officeDocument/2006/relationships/image" Target="../media/image7.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10.xml"/><Relationship Id="rId11" Type="http://schemas.openxmlformats.org/officeDocument/2006/relationships/image" Target="../media/image6.png"/><Relationship Id="rId5" Type="http://schemas.openxmlformats.org/officeDocument/2006/relationships/slideLayout" Target="../slideLayouts/slideLayout12.xml"/><Relationship Id="rId10" Type="http://schemas.openxmlformats.org/officeDocument/2006/relationships/hyperlink" Target="https://genderdisabilitieswa.hubside.fr/" TargetMode="External"/><Relationship Id="rId4" Type="http://schemas.openxmlformats.org/officeDocument/2006/relationships/tags" Target="../tags/tag19.xml"/><Relationship Id="rId9" Type="http://schemas.openxmlformats.org/officeDocument/2006/relationships/hyperlink" Target="https://genrehandicapao.hubside.fr/"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notesSlide" Target="../notesSlides/notesSlide4.xml"/><Relationship Id="rId4"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5.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4.png"/><Relationship Id="rId5" Type="http://schemas.openxmlformats.org/officeDocument/2006/relationships/notesSlide" Target="../notesSlides/notesSlide7.xml"/><Relationship Id="rId4"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1FC3BAC-6BC9-4C8D-93D2-86B0A5E5F02D}"/>
              </a:ext>
            </a:extLst>
          </p:cNvPr>
          <p:cNvSpPr txBox="1">
            <a:spLocks/>
          </p:cNvSpPr>
          <p:nvPr/>
        </p:nvSpPr>
        <p:spPr>
          <a:xfrm>
            <a:off x="457200" y="620688"/>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b="1" dirty="0"/>
              <a:t>Être une fille handicapée en Afrique de l'Ouest</a:t>
            </a:r>
            <a:r>
              <a:rPr lang="en-US" b="1" dirty="0"/>
              <a:t> </a:t>
            </a:r>
          </a:p>
        </p:txBody>
      </p:sp>
      <p:pic>
        <p:nvPicPr>
          <p:cNvPr id="7" name="Image 2" descr="The image shows a classroom of learners. The learners are smiling and looking ahead.">
            <a:extLst>
              <a:ext uri="{FF2B5EF4-FFF2-40B4-BE49-F238E27FC236}">
                <a16:creationId xmlns:a16="http://schemas.microsoft.com/office/drawing/2014/main" id="{BAF7F526-FF85-473B-83A6-072CA9F68E6F}"/>
              </a:ext>
            </a:extLst>
          </p:cNvPr>
          <p:cNvPicPr>
            <a:picLocks noChangeAspect="1"/>
          </p:cNvPicPr>
          <p:nvPr/>
        </p:nvPicPr>
        <p:blipFill rotWithShape="1">
          <a:blip r:embed="rId3"/>
          <a:srcRect l="13110" t="12971" b="56369"/>
          <a:stretch/>
        </p:blipFill>
        <p:spPr>
          <a:xfrm>
            <a:off x="247042" y="2092288"/>
            <a:ext cx="8649915" cy="1872208"/>
          </a:xfrm>
          <a:prstGeom prst="rect">
            <a:avLst/>
          </a:prstGeom>
        </p:spPr>
      </p:pic>
      <p:sp>
        <p:nvSpPr>
          <p:cNvPr id="8" name="Content Placeholder 2">
            <a:extLst>
              <a:ext uri="{FF2B5EF4-FFF2-40B4-BE49-F238E27FC236}">
                <a16:creationId xmlns:a16="http://schemas.microsoft.com/office/drawing/2014/main" id="{8E4158E6-9663-4247-B40D-9EA06F0E8951}"/>
              </a:ext>
            </a:extLst>
          </p:cNvPr>
          <p:cNvSpPr txBox="1">
            <a:spLocks/>
          </p:cNvSpPr>
          <p:nvPr/>
        </p:nvSpPr>
        <p:spPr>
          <a:xfrm>
            <a:off x="2118555" y="4437112"/>
            <a:ext cx="4906888" cy="9066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2200" b="1" dirty="0"/>
              <a:t>La situation de l'éducation en question</a:t>
            </a:r>
          </a:p>
          <a:p>
            <a:pPr marL="0" indent="0" algn="ctr">
              <a:buNone/>
            </a:pPr>
            <a:r>
              <a:rPr lang="fr-FR" sz="2200" b="1" dirty="0"/>
              <a:t>Mali, Niger, Burkina Faso</a:t>
            </a:r>
            <a:endParaRPr lang="pt-BR" sz="2200" b="1" dirty="0"/>
          </a:p>
          <a:p>
            <a:pPr marL="0" indent="0" algn="ctr">
              <a:buNone/>
            </a:pPr>
            <a:endParaRPr lang="en-US" sz="2200" b="1" dirty="0"/>
          </a:p>
          <a:p>
            <a:pPr marL="0" indent="0" algn="ctr">
              <a:buFont typeface="Arial" panose="020B0604020202020204" pitchFamily="34" charset="0"/>
              <a:buNone/>
            </a:pPr>
            <a:endParaRPr lang="en-US" sz="2200" b="1" dirty="0"/>
          </a:p>
        </p:txBody>
      </p:sp>
    </p:spTree>
    <p:extLst>
      <p:ext uri="{BB962C8B-B14F-4D97-AF65-F5344CB8AC3E}">
        <p14:creationId xmlns:p14="http://schemas.microsoft.com/office/powerpoint/2010/main" val="4134578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custDataLst>
              <p:tags r:id="rId1"/>
            </p:custDataLst>
          </p:nvPr>
        </p:nvSpPr>
        <p:spPr>
          <a:xfrm>
            <a:off x="597564" y="144786"/>
            <a:ext cx="8229600" cy="839300"/>
          </a:xfrm>
        </p:spPr>
        <p:txBody>
          <a:bodyPr>
            <a:normAutofit/>
          </a:bodyPr>
          <a:lstStyle/>
          <a:p>
            <a:r>
              <a:rPr lang="fr-FR" b="1" dirty="0"/>
              <a:t>Ressources</a:t>
            </a:r>
          </a:p>
        </p:txBody>
      </p:sp>
      <p:sp>
        <p:nvSpPr>
          <p:cNvPr id="3" name="Content Placeholder 2"/>
          <p:cNvSpPr>
            <a:spLocks noGrp="1"/>
          </p:cNvSpPr>
          <p:nvPr>
            <p:ph idx="4294967295"/>
            <p:custDataLst>
              <p:tags r:id="rId2"/>
            </p:custDataLst>
          </p:nvPr>
        </p:nvSpPr>
        <p:spPr>
          <a:xfrm>
            <a:off x="322303" y="984086"/>
            <a:ext cx="8229600" cy="5704876"/>
          </a:xfrm>
        </p:spPr>
        <p:txBody>
          <a:bodyPr>
            <a:noAutofit/>
          </a:bodyPr>
          <a:lstStyle/>
          <a:p>
            <a:pPr>
              <a:buFont typeface="Wingdings" panose="05000000000000000000" pitchFamily="2" charset="2"/>
              <a:buChar char="§"/>
            </a:pPr>
            <a:r>
              <a:rPr lang="fr-FR" sz="2000" b="1" dirty="0"/>
              <a:t>3 études </a:t>
            </a:r>
            <a:r>
              <a:rPr lang="fr-FR" sz="2000" dirty="0"/>
              <a:t>(1 par pays)</a:t>
            </a:r>
          </a:p>
          <a:p>
            <a:pPr>
              <a:buFont typeface="Wingdings" panose="05000000000000000000" pitchFamily="2" charset="2"/>
              <a:buChar char="§"/>
            </a:pPr>
            <a:r>
              <a:rPr lang="fr-FR" sz="2000" b="1" dirty="0"/>
              <a:t>1 document de synthèse</a:t>
            </a:r>
          </a:p>
          <a:p>
            <a:pPr>
              <a:buFont typeface="Wingdings" panose="05000000000000000000" pitchFamily="2" charset="2"/>
              <a:buChar char="§"/>
            </a:pPr>
            <a:r>
              <a:rPr lang="fr-FR" sz="2000" b="1" dirty="0"/>
              <a:t>1 fiche d’information sur le plaidoyer : </a:t>
            </a:r>
          </a:p>
          <a:p>
            <a:pPr marL="0" indent="0">
              <a:buNone/>
            </a:pPr>
            <a:r>
              <a:rPr lang="en-US" sz="1800" dirty="0">
                <a:hlinkClick r:id="rId7"/>
              </a:rPr>
              <a:t>https://blog.hi.org/wp-content/uploads/2021/02/factsheet_2021-GirlsInEducation-EN-review-AB.pdf</a:t>
            </a:r>
            <a:r>
              <a:rPr lang="en-US" sz="1800" dirty="0"/>
              <a:t> </a:t>
            </a:r>
            <a:r>
              <a:rPr lang="fr-FR" sz="1800" dirty="0"/>
              <a:t>Anglais</a:t>
            </a:r>
          </a:p>
          <a:p>
            <a:pPr marL="0" indent="0">
              <a:buNone/>
            </a:pPr>
            <a:r>
              <a:rPr lang="fr-FR" sz="1800" dirty="0">
                <a:hlinkClick r:id="rId8"/>
              </a:rPr>
              <a:t>https://blog.hi.org/wp-content/uploads/2021/01/factsheet_2021-FR.pdf</a:t>
            </a:r>
            <a:r>
              <a:rPr lang="fr-FR" sz="1800" dirty="0"/>
              <a:t> Français</a:t>
            </a:r>
          </a:p>
          <a:p>
            <a:pPr marL="0" indent="0">
              <a:buNone/>
            </a:pPr>
            <a:endParaRPr lang="fr-BE" sz="1800" dirty="0"/>
          </a:p>
          <a:p>
            <a:pPr>
              <a:buFont typeface="Wingdings" panose="05000000000000000000" pitchFamily="2" charset="2"/>
              <a:buChar char="§"/>
            </a:pPr>
            <a:r>
              <a:rPr lang="fr-FR" sz="2000" b="1" dirty="0"/>
              <a:t>1 site Internet dédié : </a:t>
            </a:r>
          </a:p>
          <a:p>
            <a:pPr marL="0" indent="0">
              <a:buNone/>
            </a:pPr>
            <a:r>
              <a:rPr lang="fr-FR" sz="1800" dirty="0">
                <a:hlinkClick r:id="rId9"/>
              </a:rPr>
              <a:t>https://genrehandicapao.hubside.fr/</a:t>
            </a:r>
            <a:r>
              <a:rPr lang="fr-FR" sz="1800" dirty="0"/>
              <a:t> Français</a:t>
            </a:r>
          </a:p>
          <a:p>
            <a:pPr marL="0" indent="0">
              <a:buNone/>
            </a:pPr>
            <a:r>
              <a:rPr lang="fr-FR" sz="1800" dirty="0">
                <a:hlinkClick r:id="rId10"/>
              </a:rPr>
              <a:t>https://genderdisabilitieswa.hubside.fr/</a:t>
            </a:r>
            <a:r>
              <a:rPr lang="fr-FR" sz="1800" dirty="0"/>
              <a:t> Anglais</a:t>
            </a:r>
          </a:p>
        </p:txBody>
      </p:sp>
      <p:pic>
        <p:nvPicPr>
          <p:cNvPr id="5" name="Picture 4"/>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6272691" y="3212976"/>
            <a:ext cx="2552384" cy="3314290"/>
          </a:xfrm>
          <a:prstGeom prst="rect">
            <a:avLst/>
          </a:prstGeom>
        </p:spPr>
      </p:pic>
      <p:pic>
        <p:nvPicPr>
          <p:cNvPr id="6" name="Image 5"/>
          <p:cNvPicPr>
            <a:picLocks noChangeAspect="1"/>
          </p:cNvPicPr>
          <p:nvPr>
            <p:custDataLst>
              <p:tags r:id="rId4"/>
            </p:custDataLst>
          </p:nvPr>
        </p:nvPicPr>
        <p:blipFill>
          <a:blip r:embed="rId12"/>
          <a:stretch>
            <a:fillRect/>
          </a:stretch>
        </p:blipFill>
        <p:spPr>
          <a:xfrm>
            <a:off x="315995" y="4445840"/>
            <a:ext cx="5408133" cy="2243122"/>
          </a:xfrm>
          <a:prstGeom prst="rect">
            <a:avLst/>
          </a:prstGeom>
        </p:spPr>
      </p:pic>
    </p:spTree>
    <p:extLst>
      <p:ext uri="{BB962C8B-B14F-4D97-AF65-F5344CB8AC3E}">
        <p14:creationId xmlns:p14="http://schemas.microsoft.com/office/powerpoint/2010/main" val="2676010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251310" y="1196752"/>
            <a:ext cx="8641379" cy="3935565"/>
          </a:xfrm>
          <a:prstGeom prst="rect">
            <a:avLst/>
          </a:prstGeom>
        </p:spPr>
        <p:txBody>
          <a:bodyPr wrap="square">
            <a:spAutoFit/>
          </a:bodyPr>
          <a:lstStyle/>
          <a:p>
            <a:pPr algn="ctr" defTabSz="584200" hangingPunct="0"/>
            <a:endParaRPr lang="fr-FR" sz="1687" kern="0" dirty="0">
              <a:latin typeface="Nunito Bold"/>
              <a:ea typeface="+mj-ea"/>
              <a:cs typeface="+mj-cs"/>
              <a:sym typeface="Helvetica Neue"/>
            </a:endParaRPr>
          </a:p>
          <a:p>
            <a:pPr algn="just" defTabSz="410751" hangingPunct="0"/>
            <a:endParaRPr lang="fr-FR" sz="1687" kern="0" dirty="0">
              <a:latin typeface="Nunito Bold"/>
              <a:ea typeface="Nunito Bold"/>
              <a:cs typeface="Nunito Bold"/>
              <a:sym typeface="Helvetica Neue"/>
            </a:endParaRPr>
          </a:p>
          <a:p>
            <a:pPr algn="just" defTabSz="410751" hangingPunct="0"/>
            <a:r>
              <a:rPr lang="fr-FR" sz="2400" dirty="0">
                <a:ea typeface="Nunito Bold"/>
                <a:cs typeface="Nunito Bold"/>
                <a:sym typeface="Helvetica Neue"/>
              </a:rPr>
              <a:t>➡ </a:t>
            </a:r>
            <a:r>
              <a:rPr lang="fr-FR" sz="2400" b="1" dirty="0">
                <a:ea typeface="Nunito Bold"/>
                <a:cs typeface="Nunito Bold"/>
                <a:sym typeface="Helvetica Neue"/>
              </a:rPr>
              <a:t>Étudier comment </a:t>
            </a:r>
            <a:r>
              <a:rPr lang="fr-FR" sz="2400" b="1" dirty="0">
                <a:solidFill>
                  <a:schemeClr val="tx2">
                    <a:lumMod val="60000"/>
                    <a:lumOff val="40000"/>
                  </a:schemeClr>
                </a:solidFill>
                <a:ea typeface="Nunito Bold"/>
                <a:cs typeface="Nunito Bold"/>
                <a:sym typeface="Helvetica Neue"/>
              </a:rPr>
              <a:t>le genre, le handicap et l’âge </a:t>
            </a:r>
            <a:r>
              <a:rPr lang="fr-FR" sz="2400" b="1" dirty="0">
                <a:solidFill>
                  <a:schemeClr val="tx1">
                    <a:lumMod val="95000"/>
                    <a:lumOff val="5000"/>
                  </a:schemeClr>
                </a:solidFill>
                <a:ea typeface="Nunito Bold"/>
                <a:cs typeface="Nunito Bold"/>
                <a:sym typeface="Helvetica Neue"/>
              </a:rPr>
              <a:t>influencent</a:t>
            </a:r>
            <a:r>
              <a:rPr lang="fr-FR" sz="2400" b="1" dirty="0">
                <a:ea typeface="Nunito Bold"/>
                <a:cs typeface="Nunito Bold"/>
                <a:sym typeface="Helvetica Neue"/>
              </a:rPr>
              <a:t> l’expérience des filles handicapées en matière d’accès à la scolarité, de rétention et de résultats scolaires.</a:t>
            </a:r>
          </a:p>
          <a:p>
            <a:pPr algn="just" defTabSz="410751" hangingPunct="0"/>
            <a:r>
              <a:rPr lang="fr-FR" sz="2400" b="1" dirty="0">
                <a:sym typeface="Helvetica Neue"/>
              </a:rPr>
              <a:t> </a:t>
            </a:r>
          </a:p>
          <a:p>
            <a:pPr algn="just" defTabSz="410751" hangingPunct="0"/>
            <a:r>
              <a:rPr lang="fr-FR" sz="2400" b="1" dirty="0">
                <a:sym typeface="Helvetica Neue"/>
              </a:rPr>
              <a:t>Les résultats de cette étude rempliront deux missions :  </a:t>
            </a:r>
          </a:p>
          <a:p>
            <a:pPr marL="342900" indent="-342900" algn="just" defTabSz="410751" hangingPunct="0">
              <a:buFont typeface="Arial" panose="020B0604020202020204" pitchFamily="34" charset="0"/>
              <a:buChar char="•"/>
            </a:pPr>
            <a:r>
              <a:rPr lang="fr-FR" sz="2400" b="1" dirty="0">
                <a:sym typeface="Helvetica Neue"/>
              </a:rPr>
              <a:t>	Guider l’intervention de HI et de ses partenaires dans le domaine de l’éducation inclusive. </a:t>
            </a:r>
          </a:p>
          <a:p>
            <a:pPr marL="342900" indent="-342900" algn="just" defTabSz="410751" hangingPunct="0">
              <a:buFont typeface="Arial" panose="020B0604020202020204" pitchFamily="34" charset="0"/>
              <a:buChar char="•"/>
            </a:pPr>
            <a:r>
              <a:rPr lang="fr-FR" sz="2400" b="1" dirty="0">
                <a:sym typeface="Helvetica Neue"/>
              </a:rPr>
              <a:t>Sensibiliser à l’importance d’élaborer des interventions d’éducation inclusive intégrant la notion de genre. </a:t>
            </a:r>
          </a:p>
        </p:txBody>
      </p:sp>
      <p:sp>
        <p:nvSpPr>
          <p:cNvPr id="8" name="Title 1"/>
          <p:cNvSpPr txBox="1">
            <a:spLocks/>
          </p:cNvSpPr>
          <p:nvPr>
            <p:custDataLst>
              <p:tags r:id="rId2"/>
            </p:custDataLst>
          </p:nvPr>
        </p:nvSpPr>
        <p:spPr>
          <a:xfrm>
            <a:off x="611560"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t>Objectif de l’étude</a:t>
            </a:r>
          </a:p>
        </p:txBody>
      </p:sp>
    </p:spTree>
    <p:extLst>
      <p:ext uri="{BB962C8B-B14F-4D97-AF65-F5344CB8AC3E}">
        <p14:creationId xmlns:p14="http://schemas.microsoft.com/office/powerpoint/2010/main" val="1712511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custDataLst>
              <p:tags r:id="rId1"/>
            </p:custDataLst>
          </p:nvPr>
        </p:nvSpPr>
        <p:spPr>
          <a:xfrm>
            <a:off x="457200" y="33391"/>
            <a:ext cx="8229600" cy="1143000"/>
          </a:xfrm>
        </p:spPr>
        <p:txBody>
          <a:bodyPr/>
          <a:lstStyle/>
          <a:p>
            <a:r>
              <a:rPr lang="fr-FR" b="1" dirty="0"/>
              <a:t>Conception de l’étude</a:t>
            </a:r>
          </a:p>
        </p:txBody>
      </p:sp>
      <p:sp>
        <p:nvSpPr>
          <p:cNvPr id="3" name="Content Placeholder 2"/>
          <p:cNvSpPr>
            <a:spLocks noGrp="1"/>
          </p:cNvSpPr>
          <p:nvPr>
            <p:ph idx="4294967295"/>
            <p:custDataLst>
              <p:tags r:id="rId2"/>
            </p:custDataLst>
          </p:nvPr>
        </p:nvSpPr>
        <p:spPr>
          <a:xfrm>
            <a:off x="251520" y="1143000"/>
            <a:ext cx="8892480" cy="5517232"/>
          </a:xfrm>
        </p:spPr>
        <p:txBody>
          <a:bodyPr>
            <a:noAutofit/>
          </a:bodyPr>
          <a:lstStyle/>
          <a:p>
            <a:pPr marL="0" indent="0" algn="ctr">
              <a:buNone/>
            </a:pPr>
            <a:r>
              <a:rPr lang="fr-FR" sz="2400" b="1" dirty="0"/>
              <a:t>Approche qualitative, comparative, participative et intersectionnelle</a:t>
            </a:r>
          </a:p>
          <a:p>
            <a:pPr marL="0" indent="0" algn="ctr">
              <a:buNone/>
            </a:pPr>
            <a:endParaRPr lang="fr-FR" sz="2200" dirty="0"/>
          </a:p>
          <a:p>
            <a:r>
              <a:rPr lang="fr-FR" sz="2200" b="1" dirty="0">
                <a:solidFill>
                  <a:srgbClr val="0070C0"/>
                </a:solidFill>
              </a:rPr>
              <a:t>Entretiens biographiques </a:t>
            </a:r>
            <a:r>
              <a:rPr lang="fr-FR" sz="2200" dirty="0"/>
              <a:t>avec des filles et des garçons handicapés d’âge scolaire.</a:t>
            </a:r>
          </a:p>
          <a:p>
            <a:r>
              <a:rPr lang="fr-FR" sz="2200" b="1" dirty="0">
                <a:solidFill>
                  <a:srgbClr val="0070C0"/>
                </a:solidFill>
              </a:rPr>
              <a:t>Observations participatives</a:t>
            </a:r>
            <a:r>
              <a:rPr lang="fr-FR" sz="2200" dirty="0"/>
              <a:t> dans les écoles spéciales et inclusives.</a:t>
            </a:r>
          </a:p>
          <a:p>
            <a:r>
              <a:rPr lang="fr-FR" sz="2200" b="1" dirty="0">
                <a:solidFill>
                  <a:srgbClr val="0070C0"/>
                </a:solidFill>
              </a:rPr>
              <a:t>Entretiens</a:t>
            </a:r>
            <a:r>
              <a:rPr lang="fr-FR" sz="2200" dirty="0"/>
              <a:t> avec les acteurs institutionnels.</a:t>
            </a:r>
          </a:p>
          <a:p>
            <a:r>
              <a:rPr lang="fr-FR" sz="2200" b="1" dirty="0">
                <a:solidFill>
                  <a:srgbClr val="0070C0"/>
                </a:solidFill>
              </a:rPr>
              <a:t>Groupes de discussion</a:t>
            </a:r>
            <a:r>
              <a:rPr lang="fr-FR" sz="2200" dirty="0"/>
              <a:t> avec les parents, les acteurs éducatifs, les chefs religieux, communautaires et les dirigeants associatifs.</a:t>
            </a:r>
          </a:p>
          <a:p>
            <a:pPr marL="0" indent="0">
              <a:buNone/>
            </a:pPr>
            <a:r>
              <a:rPr lang="fr-FR" sz="2200" dirty="0"/>
              <a:t>Simultanément, la revue de la </a:t>
            </a:r>
            <a:r>
              <a:rPr lang="fr-FR" sz="2200" b="1" dirty="0">
                <a:solidFill>
                  <a:srgbClr val="0070C0"/>
                </a:solidFill>
              </a:rPr>
              <a:t>littérature </a:t>
            </a:r>
            <a:r>
              <a:rPr lang="fr-FR" sz="2200" dirty="0"/>
              <a:t>critique et l’analyse des </a:t>
            </a:r>
            <a:r>
              <a:rPr lang="fr-FR" sz="2200" b="1" dirty="0">
                <a:solidFill>
                  <a:srgbClr val="0070C0"/>
                </a:solidFill>
              </a:rPr>
              <a:t>données</a:t>
            </a:r>
            <a:r>
              <a:rPr lang="fr-FR" sz="2200" dirty="0"/>
              <a:t> existantes. </a:t>
            </a:r>
          </a:p>
          <a:p>
            <a:pPr marL="0" indent="0">
              <a:buNone/>
            </a:pPr>
            <a:endParaRPr lang="fr-FR" sz="2200" b="1" dirty="0"/>
          </a:p>
          <a:p>
            <a:pPr marL="0" indent="0">
              <a:buNone/>
            </a:pPr>
            <a:r>
              <a:rPr lang="fr-FR" sz="2200" b="1" dirty="0"/>
              <a:t>15 jours </a:t>
            </a:r>
            <a:r>
              <a:rPr lang="fr-FR" sz="2200" dirty="0"/>
              <a:t>dans chaque pays pour mener l’enquête, entre janvier et mai 2019.</a:t>
            </a:r>
          </a:p>
          <a:p>
            <a:pPr marL="0" indent="0">
              <a:buNone/>
            </a:pPr>
            <a:r>
              <a:rPr lang="fr-FR" sz="2200" dirty="0"/>
              <a:t>Un </a:t>
            </a:r>
            <a:r>
              <a:rPr lang="fr-FR" sz="2200" b="1" dirty="0"/>
              <a:t>assistant</a:t>
            </a:r>
            <a:r>
              <a:rPr lang="fr-FR" sz="2200" dirty="0"/>
              <a:t> d’étude a été recruté et formé dans les trois pays pour faciliter les relations avec les communautés et les entretiens.</a:t>
            </a:r>
          </a:p>
        </p:txBody>
      </p:sp>
    </p:spTree>
    <p:extLst>
      <p:ext uri="{BB962C8B-B14F-4D97-AF65-F5344CB8AC3E}">
        <p14:creationId xmlns:p14="http://schemas.microsoft.com/office/powerpoint/2010/main" val="4187174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custDataLst>
              <p:tags r:id="rId1"/>
            </p:custDataLst>
          </p:nvPr>
        </p:nvPicPr>
        <p:blipFill>
          <a:blip r:embed="rId6"/>
          <a:stretch>
            <a:fillRect/>
          </a:stretch>
        </p:blipFill>
        <p:spPr>
          <a:xfrm>
            <a:off x="135909" y="1268760"/>
            <a:ext cx="8849267" cy="5440895"/>
          </a:xfrm>
          <a:prstGeom prst="rect">
            <a:avLst/>
          </a:prstGeom>
        </p:spPr>
      </p:pic>
      <p:sp>
        <p:nvSpPr>
          <p:cNvPr id="3" name="Content Placeholder 2"/>
          <p:cNvSpPr>
            <a:spLocks noGrp="1"/>
          </p:cNvSpPr>
          <p:nvPr>
            <p:ph idx="4294967295"/>
            <p:custDataLst>
              <p:tags r:id="rId2"/>
            </p:custDataLst>
          </p:nvPr>
        </p:nvSpPr>
        <p:spPr>
          <a:xfrm>
            <a:off x="-468560" y="1484784"/>
            <a:ext cx="8229600" cy="576064"/>
          </a:xfrm>
        </p:spPr>
        <p:txBody>
          <a:bodyPr>
            <a:normAutofit/>
          </a:bodyPr>
          <a:lstStyle/>
          <a:p>
            <a:pPr marL="0" indent="0" algn="ctr">
              <a:buNone/>
            </a:pPr>
            <a:r>
              <a:rPr lang="fr-FR" sz="2400" b="1" dirty="0"/>
              <a:t>Entretien avec 370</a:t>
            </a:r>
            <a:r>
              <a:rPr lang="fr-FR" sz="2400" dirty="0"/>
              <a:t> </a:t>
            </a:r>
            <a:r>
              <a:rPr lang="fr-FR" sz="2400" b="1" dirty="0"/>
              <a:t>personnes dans les 3 pays.</a:t>
            </a:r>
          </a:p>
          <a:p>
            <a:pPr marL="0" indent="0" algn="ctr">
              <a:buNone/>
            </a:pPr>
            <a:endParaRPr lang="fr-BE" sz="2200" dirty="0"/>
          </a:p>
        </p:txBody>
      </p:sp>
      <p:sp>
        <p:nvSpPr>
          <p:cNvPr id="4" name="Title 1">
            <a:extLst>
              <a:ext uri="{FF2B5EF4-FFF2-40B4-BE49-F238E27FC236}">
                <a16:creationId xmlns:a16="http://schemas.microsoft.com/office/drawing/2014/main" id="{46622101-0C7F-46C5-A2CB-727C18F07B10}"/>
              </a:ext>
            </a:extLst>
          </p:cNvPr>
          <p:cNvSpPr txBox="1">
            <a:spLocks/>
          </p:cNvSpPr>
          <p:nvPr>
            <p:custDataLst>
              <p:tags r:id="rId3"/>
            </p:custDataLst>
          </p:nvPr>
        </p:nvSpPr>
        <p:spPr>
          <a:xfrm>
            <a:off x="457200" y="3339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a:t>Conception de l’étude</a:t>
            </a:r>
            <a:endParaRPr lang="fr-FR" b="1" dirty="0"/>
          </a:p>
        </p:txBody>
      </p:sp>
      <p:sp>
        <p:nvSpPr>
          <p:cNvPr id="6" name="TextBox 5">
            <a:extLst>
              <a:ext uri="{FF2B5EF4-FFF2-40B4-BE49-F238E27FC236}">
                <a16:creationId xmlns:a16="http://schemas.microsoft.com/office/drawing/2014/main" id="{BD4CA101-9E8D-4A3D-9707-B2A2EC2B78DD}"/>
              </a:ext>
            </a:extLst>
          </p:cNvPr>
          <p:cNvSpPr txBox="1"/>
          <p:nvPr/>
        </p:nvSpPr>
        <p:spPr>
          <a:xfrm>
            <a:off x="1619672" y="4293096"/>
            <a:ext cx="2520280" cy="2062103"/>
          </a:xfrm>
          <a:prstGeom prst="rect">
            <a:avLst/>
          </a:prstGeom>
          <a:solidFill>
            <a:schemeClr val="bg1">
              <a:lumMod val="85000"/>
            </a:schemeClr>
          </a:solidFill>
        </p:spPr>
        <p:txBody>
          <a:bodyPr wrap="square" rtlCol="0">
            <a:spAutoFit/>
          </a:bodyPr>
          <a:lstStyle/>
          <a:p>
            <a:r>
              <a:rPr lang="pt-BR" sz="1600" b="1" dirty="0">
                <a:solidFill>
                  <a:schemeClr val="accent2"/>
                </a:solidFill>
              </a:rPr>
              <a:t>120 personnes rencontrées</a:t>
            </a:r>
          </a:p>
          <a:p>
            <a:pPr marL="285750" indent="-285750">
              <a:buFont typeface="Arial" panose="020B0604020202020204" pitchFamily="34" charset="0"/>
              <a:buChar char="•"/>
            </a:pPr>
            <a:r>
              <a:rPr lang="pt-BR" sz="1400" b="1" dirty="0">
                <a:solidFill>
                  <a:schemeClr val="accent2"/>
                </a:solidFill>
              </a:rPr>
              <a:t>25 entretiens biographiques</a:t>
            </a:r>
          </a:p>
          <a:p>
            <a:pPr marL="285750" indent="-285750">
              <a:buFont typeface="Arial" panose="020B0604020202020204" pitchFamily="34" charset="0"/>
              <a:buChar char="•"/>
            </a:pPr>
            <a:r>
              <a:rPr lang="pt-BR" sz="1400" b="1" dirty="0">
                <a:solidFill>
                  <a:schemeClr val="accent2"/>
                </a:solidFill>
              </a:rPr>
              <a:t>9 observations participatives</a:t>
            </a:r>
          </a:p>
          <a:p>
            <a:pPr marL="285750" indent="-285750">
              <a:buFont typeface="Arial" panose="020B0604020202020204" pitchFamily="34" charset="0"/>
              <a:buChar char="•"/>
            </a:pPr>
            <a:r>
              <a:rPr lang="pt-BR" sz="1400" b="1" dirty="0">
                <a:solidFill>
                  <a:schemeClr val="accent2"/>
                </a:solidFill>
              </a:rPr>
              <a:t>1 GD en classe</a:t>
            </a:r>
          </a:p>
          <a:p>
            <a:pPr marL="285750" indent="-285750">
              <a:buFont typeface="Arial" panose="020B0604020202020204" pitchFamily="34" charset="0"/>
              <a:buChar char="•"/>
            </a:pPr>
            <a:r>
              <a:rPr lang="pt-BR" sz="1400" b="1" dirty="0">
                <a:solidFill>
                  <a:schemeClr val="accent2"/>
                </a:solidFill>
              </a:rPr>
              <a:t>9 </a:t>
            </a:r>
            <a:r>
              <a:rPr lang="fr-FR" sz="1400" b="1" dirty="0">
                <a:solidFill>
                  <a:schemeClr val="accent2"/>
                </a:solidFill>
              </a:rPr>
              <a:t>GD avec les parties prenantes</a:t>
            </a:r>
            <a:endParaRPr lang="pt-BR" sz="1400" b="1" dirty="0">
              <a:solidFill>
                <a:schemeClr val="accent2"/>
              </a:solidFill>
            </a:endParaRPr>
          </a:p>
          <a:p>
            <a:pPr marL="285750" indent="-285750">
              <a:buFont typeface="Arial" panose="020B0604020202020204" pitchFamily="34" charset="0"/>
              <a:buChar char="•"/>
            </a:pPr>
            <a:r>
              <a:rPr lang="pt-BR" sz="1400" b="1" dirty="0">
                <a:solidFill>
                  <a:schemeClr val="accent2"/>
                </a:solidFill>
              </a:rPr>
              <a:t>9 entretiens institutionnels</a:t>
            </a:r>
          </a:p>
        </p:txBody>
      </p:sp>
      <p:sp>
        <p:nvSpPr>
          <p:cNvPr id="7" name="TextBox 6">
            <a:extLst>
              <a:ext uri="{FF2B5EF4-FFF2-40B4-BE49-F238E27FC236}">
                <a16:creationId xmlns:a16="http://schemas.microsoft.com/office/drawing/2014/main" id="{56F8D591-350C-4589-BF15-146A7A8DB80F}"/>
              </a:ext>
            </a:extLst>
          </p:cNvPr>
          <p:cNvSpPr txBox="1"/>
          <p:nvPr/>
        </p:nvSpPr>
        <p:spPr>
          <a:xfrm>
            <a:off x="4162189" y="4452771"/>
            <a:ext cx="2520280" cy="2062103"/>
          </a:xfrm>
          <a:prstGeom prst="rect">
            <a:avLst/>
          </a:prstGeom>
          <a:solidFill>
            <a:schemeClr val="bg1">
              <a:lumMod val="85000"/>
            </a:schemeClr>
          </a:solidFill>
        </p:spPr>
        <p:txBody>
          <a:bodyPr wrap="square" rtlCol="0">
            <a:spAutoFit/>
          </a:bodyPr>
          <a:lstStyle/>
          <a:p>
            <a:r>
              <a:rPr lang="pt-BR" sz="1600" b="1" dirty="0">
                <a:solidFill>
                  <a:schemeClr val="accent2"/>
                </a:solidFill>
              </a:rPr>
              <a:t>140 personnes rencontrées</a:t>
            </a:r>
          </a:p>
          <a:p>
            <a:pPr marL="285750" indent="-285750">
              <a:buFont typeface="Arial" panose="020B0604020202020204" pitchFamily="34" charset="0"/>
              <a:buChar char="•"/>
            </a:pPr>
            <a:r>
              <a:rPr lang="pt-BR" sz="1400" b="1" dirty="0">
                <a:solidFill>
                  <a:schemeClr val="accent2"/>
                </a:solidFill>
              </a:rPr>
              <a:t>24 entretiens biographiques</a:t>
            </a:r>
          </a:p>
          <a:p>
            <a:pPr marL="285750" indent="-285750">
              <a:buFont typeface="Arial" panose="020B0604020202020204" pitchFamily="34" charset="0"/>
              <a:buChar char="•"/>
            </a:pPr>
            <a:r>
              <a:rPr lang="pt-BR" sz="1400" b="1" dirty="0">
                <a:solidFill>
                  <a:schemeClr val="accent2"/>
                </a:solidFill>
              </a:rPr>
              <a:t>14 observations participatives</a:t>
            </a:r>
          </a:p>
          <a:p>
            <a:pPr marL="285750" indent="-285750">
              <a:buFont typeface="Arial" panose="020B0604020202020204" pitchFamily="34" charset="0"/>
              <a:buChar char="•"/>
            </a:pPr>
            <a:r>
              <a:rPr lang="pt-BR" sz="1400" b="1" dirty="0">
                <a:solidFill>
                  <a:schemeClr val="accent2"/>
                </a:solidFill>
              </a:rPr>
              <a:t>4 GD en classe</a:t>
            </a:r>
          </a:p>
          <a:p>
            <a:pPr marL="285750" indent="-285750">
              <a:buFont typeface="Arial" panose="020B0604020202020204" pitchFamily="34" charset="0"/>
              <a:buChar char="•"/>
            </a:pPr>
            <a:r>
              <a:rPr lang="pt-BR" sz="1400" b="1" dirty="0">
                <a:solidFill>
                  <a:schemeClr val="accent2"/>
                </a:solidFill>
              </a:rPr>
              <a:t>5 </a:t>
            </a:r>
            <a:r>
              <a:rPr lang="fr-FR" sz="1400" b="1" dirty="0">
                <a:solidFill>
                  <a:schemeClr val="accent2"/>
                </a:solidFill>
              </a:rPr>
              <a:t>GD avec les parties prenantes</a:t>
            </a:r>
            <a:endParaRPr lang="pt-BR" sz="1400" b="1" dirty="0">
              <a:solidFill>
                <a:schemeClr val="accent2"/>
              </a:solidFill>
            </a:endParaRPr>
          </a:p>
          <a:p>
            <a:pPr marL="285750" indent="-285750">
              <a:buFont typeface="Arial" panose="020B0604020202020204" pitchFamily="34" charset="0"/>
              <a:buChar char="•"/>
            </a:pPr>
            <a:r>
              <a:rPr lang="pt-BR" sz="1400" b="1" dirty="0">
                <a:solidFill>
                  <a:schemeClr val="accent2"/>
                </a:solidFill>
              </a:rPr>
              <a:t>7 entretiens institutionnels</a:t>
            </a:r>
          </a:p>
        </p:txBody>
      </p:sp>
      <p:sp>
        <p:nvSpPr>
          <p:cNvPr id="8" name="TextBox 7">
            <a:extLst>
              <a:ext uri="{FF2B5EF4-FFF2-40B4-BE49-F238E27FC236}">
                <a16:creationId xmlns:a16="http://schemas.microsoft.com/office/drawing/2014/main" id="{DBDDC038-BAD9-453D-A228-F061A43C1785}"/>
              </a:ext>
            </a:extLst>
          </p:cNvPr>
          <p:cNvSpPr txBox="1"/>
          <p:nvPr/>
        </p:nvSpPr>
        <p:spPr>
          <a:xfrm>
            <a:off x="6663343" y="3766101"/>
            <a:ext cx="2520280" cy="2062103"/>
          </a:xfrm>
          <a:prstGeom prst="rect">
            <a:avLst/>
          </a:prstGeom>
          <a:solidFill>
            <a:schemeClr val="bg1">
              <a:lumMod val="85000"/>
            </a:schemeClr>
          </a:solidFill>
        </p:spPr>
        <p:txBody>
          <a:bodyPr wrap="square" rtlCol="0">
            <a:spAutoFit/>
          </a:bodyPr>
          <a:lstStyle/>
          <a:p>
            <a:r>
              <a:rPr lang="pt-BR" sz="1600" b="1" dirty="0">
                <a:solidFill>
                  <a:schemeClr val="accent2"/>
                </a:solidFill>
              </a:rPr>
              <a:t>110 personnes rencontrées</a:t>
            </a:r>
          </a:p>
          <a:p>
            <a:pPr marL="285750" indent="-285750">
              <a:buFont typeface="Arial" panose="020B0604020202020204" pitchFamily="34" charset="0"/>
              <a:buChar char="•"/>
            </a:pPr>
            <a:r>
              <a:rPr lang="pt-BR" sz="1400" b="1" dirty="0">
                <a:solidFill>
                  <a:schemeClr val="accent2"/>
                </a:solidFill>
              </a:rPr>
              <a:t>19 entretiens biographiques</a:t>
            </a:r>
          </a:p>
          <a:p>
            <a:pPr marL="285750" indent="-285750">
              <a:buFont typeface="Arial" panose="020B0604020202020204" pitchFamily="34" charset="0"/>
              <a:buChar char="•"/>
            </a:pPr>
            <a:r>
              <a:rPr lang="pt-BR" sz="1400" b="1" dirty="0">
                <a:solidFill>
                  <a:schemeClr val="accent2"/>
                </a:solidFill>
              </a:rPr>
              <a:t>15 observations participatives</a:t>
            </a:r>
          </a:p>
          <a:p>
            <a:pPr marL="285750" indent="-285750">
              <a:buFont typeface="Arial" panose="020B0604020202020204" pitchFamily="34" charset="0"/>
              <a:buChar char="•"/>
            </a:pPr>
            <a:r>
              <a:rPr lang="pt-BR" sz="1400" b="1" dirty="0">
                <a:solidFill>
                  <a:schemeClr val="accent2"/>
                </a:solidFill>
              </a:rPr>
              <a:t>4 GD en classe</a:t>
            </a:r>
          </a:p>
          <a:p>
            <a:pPr marL="285750" indent="-285750">
              <a:buFont typeface="Arial" panose="020B0604020202020204" pitchFamily="34" charset="0"/>
              <a:buChar char="•"/>
            </a:pPr>
            <a:r>
              <a:rPr lang="pt-BR" sz="1400" b="1" dirty="0">
                <a:solidFill>
                  <a:schemeClr val="accent2"/>
                </a:solidFill>
              </a:rPr>
              <a:t>6 </a:t>
            </a:r>
            <a:r>
              <a:rPr lang="fr-FR" sz="1400" b="1" dirty="0">
                <a:solidFill>
                  <a:schemeClr val="accent2"/>
                </a:solidFill>
              </a:rPr>
              <a:t>GD avec les parties prenantes</a:t>
            </a:r>
            <a:endParaRPr lang="pt-BR" sz="1400" b="1" dirty="0">
              <a:solidFill>
                <a:schemeClr val="accent2"/>
              </a:solidFill>
            </a:endParaRPr>
          </a:p>
          <a:p>
            <a:pPr marL="285750" indent="-285750">
              <a:buFont typeface="Arial" panose="020B0604020202020204" pitchFamily="34" charset="0"/>
              <a:buChar char="•"/>
            </a:pPr>
            <a:r>
              <a:rPr lang="pt-BR" sz="1400" b="1" dirty="0">
                <a:solidFill>
                  <a:schemeClr val="accent2"/>
                </a:solidFill>
              </a:rPr>
              <a:t>9 entretiens institutionnels</a:t>
            </a:r>
          </a:p>
        </p:txBody>
      </p:sp>
    </p:spTree>
    <p:extLst>
      <p:ext uri="{BB962C8B-B14F-4D97-AF65-F5344CB8AC3E}">
        <p14:creationId xmlns:p14="http://schemas.microsoft.com/office/powerpoint/2010/main" val="4181724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custDataLst>
              <p:tags r:id="rId1"/>
            </p:custDataLst>
          </p:nvPr>
        </p:nvSpPr>
        <p:spPr>
          <a:xfrm>
            <a:off x="284480" y="3429000"/>
            <a:ext cx="8463984" cy="262131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endParaRPr lang="en-US" sz="2800" dirty="0"/>
          </a:p>
          <a:p>
            <a:pPr marL="0" indent="0" algn="just">
              <a:buNone/>
            </a:pPr>
            <a:r>
              <a:rPr lang="fr-FR" sz="2800" b="1" dirty="0"/>
              <a:t>Les perceptions et les attitudes négatives</a:t>
            </a:r>
            <a:r>
              <a:rPr lang="fr-FR" sz="2800" dirty="0"/>
              <a:t> de la famille et de la communauté sur le handicap, associées aux </a:t>
            </a:r>
            <a:r>
              <a:rPr lang="fr-FR" sz="2800" b="1" dirty="0"/>
              <a:t>normes patriarcales</a:t>
            </a:r>
            <a:r>
              <a:rPr lang="fr-FR" sz="2800" dirty="0"/>
              <a:t> qui restreignent les possibilités de scolarisation des filles, font partie des obstacles les plus importants à l’éducation pour les filles handicapées. </a:t>
            </a:r>
          </a:p>
        </p:txBody>
      </p:sp>
      <p:sp>
        <p:nvSpPr>
          <p:cNvPr id="6" name="Rectangle 5"/>
          <p:cNvSpPr/>
          <p:nvPr>
            <p:custDataLst>
              <p:tags r:id="rId2"/>
            </p:custDataLst>
          </p:nvPr>
        </p:nvSpPr>
        <p:spPr>
          <a:xfrm>
            <a:off x="284480" y="2077761"/>
            <a:ext cx="8680008" cy="1815882"/>
          </a:xfrm>
          <a:prstGeom prst="rect">
            <a:avLst/>
          </a:prstGeom>
        </p:spPr>
        <p:txBody>
          <a:bodyPr wrap="square">
            <a:spAutoFit/>
          </a:bodyPr>
          <a:lstStyle/>
          <a:p>
            <a:pPr algn="just"/>
            <a:r>
              <a:rPr lang="fr-FR" sz="2800" dirty="0"/>
              <a:t>L’étude a fourni des données probantes dans les contextes visés démontrant que les filles handicapées font face à des </a:t>
            </a:r>
            <a:r>
              <a:rPr lang="fr-FR" sz="2800" b="1" dirty="0"/>
              <a:t>discriminations multiples dans l’éducation</a:t>
            </a:r>
            <a:r>
              <a:rPr lang="fr-FR" sz="2800" dirty="0"/>
              <a:t> en raison de leur </a:t>
            </a:r>
            <a:r>
              <a:rPr lang="fr-FR" sz="2800" b="1" dirty="0"/>
              <a:t>genre et de leur handicap</a:t>
            </a:r>
            <a:r>
              <a:rPr lang="fr-FR" sz="2800" dirty="0"/>
              <a:t>.</a:t>
            </a:r>
          </a:p>
        </p:txBody>
      </p:sp>
      <p:sp>
        <p:nvSpPr>
          <p:cNvPr id="5" name="Title 1">
            <a:extLst>
              <a:ext uri="{FF2B5EF4-FFF2-40B4-BE49-F238E27FC236}">
                <a16:creationId xmlns:a16="http://schemas.microsoft.com/office/drawing/2014/main" id="{B6037B99-2343-4429-A23A-6D32F4A4ACB6}"/>
              </a:ext>
            </a:extLst>
          </p:cNvPr>
          <p:cNvSpPr txBox="1">
            <a:spLocks/>
          </p:cNvSpPr>
          <p:nvPr/>
        </p:nvSpPr>
        <p:spPr>
          <a:xfrm>
            <a:off x="401672" y="364766"/>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PT" b="1" dirty="0"/>
              <a:t>Intersectionnalité et discriminations multiples</a:t>
            </a:r>
          </a:p>
        </p:txBody>
      </p:sp>
      <p:sp>
        <p:nvSpPr>
          <p:cNvPr id="7" name="Content Placeholder 2">
            <a:extLst>
              <a:ext uri="{FF2B5EF4-FFF2-40B4-BE49-F238E27FC236}">
                <a16:creationId xmlns:a16="http://schemas.microsoft.com/office/drawing/2014/main" id="{EA25B13B-797C-4681-800A-A9E4C844D633}"/>
              </a:ext>
            </a:extLst>
          </p:cNvPr>
          <p:cNvSpPr txBox="1">
            <a:spLocks/>
          </p:cNvSpPr>
          <p:nvPr/>
        </p:nvSpPr>
        <p:spPr>
          <a:xfrm>
            <a:off x="2063028" y="1507766"/>
            <a:ext cx="4906888" cy="5530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pt-BR" sz="2200" b="1" dirty="0"/>
              <a:t>Genre et handicap</a:t>
            </a:r>
          </a:p>
          <a:p>
            <a:pPr marL="0" indent="0" algn="ctr">
              <a:buNone/>
            </a:pPr>
            <a:endParaRPr lang="pt-BR" sz="2200" b="1" dirty="0"/>
          </a:p>
          <a:p>
            <a:pPr marL="0" indent="0" algn="ctr">
              <a:buNone/>
            </a:pPr>
            <a:endParaRPr lang="en-US" sz="2200" b="1" dirty="0"/>
          </a:p>
        </p:txBody>
      </p:sp>
    </p:spTree>
    <p:extLst>
      <p:ext uri="{BB962C8B-B14F-4D97-AF65-F5344CB8AC3E}">
        <p14:creationId xmlns:p14="http://schemas.microsoft.com/office/powerpoint/2010/main" val="117303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custDataLst>
              <p:tags r:id="rId1"/>
            </p:custDataLst>
          </p:nvPr>
        </p:nvSpPr>
        <p:spPr>
          <a:xfrm>
            <a:off x="251520" y="2420888"/>
            <a:ext cx="8640960" cy="52565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2800" b="1" dirty="0"/>
              <a:t>Les croyances populaires perpétuent la stigmatisation:</a:t>
            </a:r>
            <a:r>
              <a:rPr lang="fr-FR" sz="2800" dirty="0"/>
              <a:t> Handicap comme une punition de la famille. Aggravé pour les handicaps sévères et pour les filles.</a:t>
            </a:r>
          </a:p>
          <a:p>
            <a:r>
              <a:rPr lang="fr-FR" sz="2800" b="1" dirty="0"/>
              <a:t>Taux de scolarisation plus faibles des filles handicapées</a:t>
            </a:r>
            <a:r>
              <a:rPr lang="fr-FR" sz="2800" dirty="0"/>
              <a:t>: les familles et les communautés favorisent la scolarisation des garçons plutôt que celle des filles. L’éducation des filles handicapées est considérée comme une perte économique. </a:t>
            </a:r>
          </a:p>
        </p:txBody>
      </p:sp>
      <p:sp>
        <p:nvSpPr>
          <p:cNvPr id="4" name="Title 1">
            <a:extLst>
              <a:ext uri="{FF2B5EF4-FFF2-40B4-BE49-F238E27FC236}">
                <a16:creationId xmlns:a16="http://schemas.microsoft.com/office/drawing/2014/main" id="{205A8321-20A2-49A5-94D1-1F851A659CA6}"/>
              </a:ext>
            </a:extLst>
          </p:cNvPr>
          <p:cNvSpPr txBox="1">
            <a:spLocks/>
          </p:cNvSpPr>
          <p:nvPr/>
        </p:nvSpPr>
        <p:spPr>
          <a:xfrm>
            <a:off x="401672" y="364766"/>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t>Influence de la religion et des croyances populaires</a:t>
            </a:r>
            <a:endParaRPr lang="pt-PT" b="1" dirty="0"/>
          </a:p>
        </p:txBody>
      </p:sp>
      <p:sp>
        <p:nvSpPr>
          <p:cNvPr id="5" name="Content Placeholder 2">
            <a:extLst>
              <a:ext uri="{FF2B5EF4-FFF2-40B4-BE49-F238E27FC236}">
                <a16:creationId xmlns:a16="http://schemas.microsoft.com/office/drawing/2014/main" id="{7F3BE857-DE12-4476-B238-8EF7D3833218}"/>
              </a:ext>
            </a:extLst>
          </p:cNvPr>
          <p:cNvSpPr txBox="1">
            <a:spLocks/>
          </p:cNvSpPr>
          <p:nvPr/>
        </p:nvSpPr>
        <p:spPr>
          <a:xfrm>
            <a:off x="1857830" y="1507766"/>
            <a:ext cx="5317284" cy="913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2200" b="1" dirty="0"/>
              <a:t>dans l'éducation des filles handicapées au Mali, au Niger et au Burkina Faso</a:t>
            </a:r>
            <a:endParaRPr lang="pt-BR" sz="2200" b="1" dirty="0"/>
          </a:p>
          <a:p>
            <a:pPr marL="0" indent="0" algn="ctr">
              <a:buNone/>
            </a:pPr>
            <a:endParaRPr lang="pt-BR" sz="2200" b="1" dirty="0"/>
          </a:p>
          <a:p>
            <a:pPr marL="0" indent="0" algn="ctr">
              <a:buNone/>
            </a:pPr>
            <a:endParaRPr lang="pt-BR" sz="2200" b="1" dirty="0"/>
          </a:p>
          <a:p>
            <a:pPr marL="0" indent="0" algn="ctr">
              <a:buNone/>
            </a:pPr>
            <a:endParaRPr lang="en-US" sz="2200" b="1" dirty="0"/>
          </a:p>
        </p:txBody>
      </p:sp>
    </p:spTree>
    <p:extLst>
      <p:ext uri="{BB962C8B-B14F-4D97-AF65-F5344CB8AC3E}">
        <p14:creationId xmlns:p14="http://schemas.microsoft.com/office/powerpoint/2010/main" val="1337722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custDataLst>
              <p:tags r:id="rId1"/>
            </p:custDataLst>
          </p:nvPr>
        </p:nvSpPr>
        <p:spPr>
          <a:xfrm>
            <a:off x="332706" y="1700808"/>
            <a:ext cx="5214772" cy="46735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800" b="1" dirty="0"/>
              <a:t>Les discriminations liées à </a:t>
            </a:r>
            <a:r>
              <a:rPr lang="fr-FR" sz="1800" b="1" dirty="0">
                <a:solidFill>
                  <a:schemeClr val="tx2">
                    <a:lumMod val="60000"/>
                    <a:lumOff val="40000"/>
                  </a:schemeClr>
                </a:solidFill>
              </a:rPr>
              <a:t>l’âge</a:t>
            </a:r>
            <a:r>
              <a:rPr lang="fr-FR" sz="1800" dirty="0"/>
              <a:t>: la scolarisation tardive des filles. Aggravée par les taux d’abandon en raison de la puberté (travail domestique, mariage précoce, questions liées à la protection...).</a:t>
            </a:r>
          </a:p>
          <a:p>
            <a:pPr marL="0" indent="0">
              <a:buNone/>
            </a:pPr>
            <a:endParaRPr lang="en-US" sz="1800" b="1" dirty="0"/>
          </a:p>
          <a:p>
            <a:pPr marL="0" indent="0">
              <a:buNone/>
            </a:pPr>
            <a:r>
              <a:rPr lang="fr-FR" sz="1800" b="1" dirty="0"/>
              <a:t>Les spécificités liées au </a:t>
            </a:r>
            <a:r>
              <a:rPr lang="fr-FR" sz="1800" b="1" dirty="0">
                <a:solidFill>
                  <a:schemeClr val="tx2">
                    <a:lumMod val="60000"/>
                    <a:lumOff val="40000"/>
                  </a:schemeClr>
                </a:solidFill>
              </a:rPr>
              <a:t>type et au degré de handicap</a:t>
            </a:r>
            <a:r>
              <a:rPr lang="fr-FR" sz="1800" b="1" dirty="0"/>
              <a:t>: </a:t>
            </a:r>
            <a:r>
              <a:rPr lang="fr-FR" sz="1800" dirty="0"/>
              <a:t>les enfants ayant des déficiences physiques rencontrent moins de difficultés de scolarisation que ceux qui souffrent d’une déficience intellectuelle ou sensorielle modérée ou sévère. </a:t>
            </a:r>
          </a:p>
          <a:p>
            <a:pPr marL="0" indent="0">
              <a:buNone/>
            </a:pPr>
            <a:endParaRPr lang="en-US" sz="1800" dirty="0"/>
          </a:p>
          <a:p>
            <a:pPr marL="0" indent="0">
              <a:buNone/>
            </a:pPr>
            <a:r>
              <a:rPr lang="fr-FR" sz="1800" b="1" dirty="0"/>
              <a:t>L’impact des </a:t>
            </a:r>
            <a:r>
              <a:rPr lang="fr-FR" sz="1800" b="1" dirty="0">
                <a:solidFill>
                  <a:schemeClr val="tx2">
                    <a:lumMod val="60000"/>
                    <a:lumOff val="40000"/>
                  </a:schemeClr>
                </a:solidFill>
              </a:rPr>
              <a:t>facteurs socioculturels et socioéconomiques</a:t>
            </a:r>
            <a:r>
              <a:rPr lang="fr-FR" sz="1800" b="1" dirty="0"/>
              <a:t>:  </a:t>
            </a:r>
            <a:r>
              <a:rPr lang="fr-FR" sz="1800" dirty="0"/>
              <a:t>une fille handicapée issue d’une famille qui vit dans la pauvreté et/ou dans une zone rurale a moins de chances de bénéficier de l’éducation. </a:t>
            </a:r>
            <a:endParaRPr lang="fr-BE" sz="2000" dirty="0"/>
          </a:p>
          <a:p>
            <a:endParaRPr lang="fr-BE" sz="2000" dirty="0"/>
          </a:p>
          <a:p>
            <a:endParaRPr lang="fr-BE" sz="2000" dirty="0"/>
          </a:p>
        </p:txBody>
      </p:sp>
      <p:pic>
        <p:nvPicPr>
          <p:cNvPr id="5" name="Image 4"/>
          <p:cNvPicPr>
            <a:picLocks noChangeAspect="1"/>
          </p:cNvPicPr>
          <p:nvPr>
            <p:custDataLst>
              <p:tags r:id="rId2"/>
            </p:custDataLst>
          </p:nvPr>
        </p:nvPicPr>
        <p:blipFill rotWithShape="1">
          <a:blip r:embed="rId6"/>
          <a:srcRect l="14972"/>
          <a:stretch/>
        </p:blipFill>
        <p:spPr>
          <a:xfrm>
            <a:off x="5572027" y="4040055"/>
            <a:ext cx="2712289" cy="2304256"/>
          </a:xfrm>
          <a:prstGeom prst="rect">
            <a:avLst/>
          </a:prstGeom>
        </p:spPr>
      </p:pic>
      <p:pic>
        <p:nvPicPr>
          <p:cNvPr id="6" name="Image 5"/>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5572027" y="1684962"/>
            <a:ext cx="2714265" cy="2035699"/>
          </a:xfrm>
          <a:prstGeom prst="rect">
            <a:avLst/>
          </a:prstGeom>
        </p:spPr>
      </p:pic>
      <p:sp>
        <p:nvSpPr>
          <p:cNvPr id="7" name="Title 1">
            <a:extLst>
              <a:ext uri="{FF2B5EF4-FFF2-40B4-BE49-F238E27FC236}">
                <a16:creationId xmlns:a16="http://schemas.microsoft.com/office/drawing/2014/main" id="{CE40B87C-F7DC-49A6-8879-45AFA3C2D3DE}"/>
              </a:ext>
            </a:extLst>
          </p:cNvPr>
          <p:cNvSpPr txBox="1">
            <a:spLocks/>
          </p:cNvSpPr>
          <p:nvPr/>
        </p:nvSpPr>
        <p:spPr>
          <a:xfrm>
            <a:off x="401672" y="364766"/>
            <a:ext cx="8274784" cy="1145921"/>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t>Discriminations spécifiques et facteurs aggravants</a:t>
            </a:r>
            <a:endParaRPr lang="pt-PT" b="1" dirty="0"/>
          </a:p>
        </p:txBody>
      </p:sp>
    </p:spTree>
    <p:extLst>
      <p:ext uri="{BB962C8B-B14F-4D97-AF65-F5344CB8AC3E}">
        <p14:creationId xmlns:p14="http://schemas.microsoft.com/office/powerpoint/2010/main" val="3871651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custDataLst>
              <p:tags r:id="rId1"/>
            </p:custDataLst>
          </p:nvPr>
        </p:nvSpPr>
        <p:spPr>
          <a:xfrm>
            <a:off x="401672" y="1844824"/>
            <a:ext cx="8535724" cy="53622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2800" i="1" dirty="0"/>
              <a:t>« Ici, certaines personnes pensent que quiconque a un rapport sexuel avec une personne handicapée mentale sans être pris devient riche. » </a:t>
            </a:r>
            <a:r>
              <a:rPr lang="fr-FR" sz="2000" i="1" dirty="0"/>
              <a:t>Groupe de discussion avec des chefs religieux, Burkina Faso</a:t>
            </a:r>
          </a:p>
          <a:p>
            <a:pPr marL="0" indent="0">
              <a:buNone/>
            </a:pPr>
            <a:endParaRPr lang="fr-FR" sz="2800" i="1" dirty="0"/>
          </a:p>
          <a:p>
            <a:pPr marL="0" indent="0">
              <a:buNone/>
            </a:pPr>
            <a:r>
              <a:rPr lang="fr-FR" sz="2800" i="1" dirty="0"/>
              <a:t>« Généralement, les filles handicapées sont données en mariage aux marabouts comme une sorte d’aumône, sans dot et sans trousseau ».  </a:t>
            </a:r>
            <a:r>
              <a:rPr lang="fr-FR" sz="2000" i="1" dirty="0"/>
              <a:t>Groupe de discussion avec les OPH, Niger</a:t>
            </a:r>
          </a:p>
          <a:p>
            <a:pPr marL="0" indent="0">
              <a:buNone/>
            </a:pPr>
            <a:endParaRPr lang="en-US" sz="2800" i="1" dirty="0">
              <a:solidFill>
                <a:schemeClr val="tx2">
                  <a:lumMod val="60000"/>
                  <a:lumOff val="40000"/>
                </a:schemeClr>
              </a:solidFill>
            </a:endParaRPr>
          </a:p>
          <a:p>
            <a:pPr marL="0" indent="0">
              <a:buNone/>
            </a:pPr>
            <a:endParaRPr lang="en-US" sz="2800" i="1" dirty="0">
              <a:solidFill>
                <a:schemeClr val="tx2">
                  <a:lumMod val="60000"/>
                  <a:lumOff val="40000"/>
                </a:schemeClr>
              </a:solidFill>
            </a:endParaRPr>
          </a:p>
          <a:p>
            <a:pPr marL="0" indent="0">
              <a:buNone/>
            </a:pPr>
            <a:endParaRPr lang="en-US" sz="2800" i="1" dirty="0">
              <a:solidFill>
                <a:schemeClr val="tx2">
                  <a:lumMod val="60000"/>
                  <a:lumOff val="40000"/>
                </a:schemeClr>
              </a:solidFill>
            </a:endParaRPr>
          </a:p>
          <a:p>
            <a:pPr marL="0" indent="0">
              <a:buNone/>
            </a:pPr>
            <a:endParaRPr lang="en-US" sz="2800" i="1" dirty="0">
              <a:solidFill>
                <a:schemeClr val="tx2">
                  <a:lumMod val="60000"/>
                  <a:lumOff val="40000"/>
                </a:schemeClr>
              </a:solidFill>
            </a:endParaRPr>
          </a:p>
          <a:p>
            <a:endParaRPr lang="fr-BE" sz="2800" dirty="0"/>
          </a:p>
        </p:txBody>
      </p:sp>
      <p:sp>
        <p:nvSpPr>
          <p:cNvPr id="4" name="Title 1">
            <a:extLst>
              <a:ext uri="{FF2B5EF4-FFF2-40B4-BE49-F238E27FC236}">
                <a16:creationId xmlns:a16="http://schemas.microsoft.com/office/drawing/2014/main" id="{42BBBBC0-B343-4AAB-9E30-DC9C7FEDCD04}"/>
              </a:ext>
            </a:extLst>
          </p:cNvPr>
          <p:cNvSpPr txBox="1">
            <a:spLocks/>
          </p:cNvSpPr>
          <p:nvPr/>
        </p:nvSpPr>
        <p:spPr>
          <a:xfrm>
            <a:off x="421598" y="404664"/>
            <a:ext cx="8274784" cy="1145921"/>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t>Violence fondée sur le genre et protection des filles handicapées</a:t>
            </a:r>
            <a:endParaRPr lang="pt-PT" b="1" dirty="0"/>
          </a:p>
        </p:txBody>
      </p:sp>
    </p:spTree>
    <p:extLst>
      <p:ext uri="{BB962C8B-B14F-4D97-AF65-F5344CB8AC3E}">
        <p14:creationId xmlns:p14="http://schemas.microsoft.com/office/powerpoint/2010/main" val="3543506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custDataLst>
              <p:tags r:id="rId1"/>
            </p:custDataLst>
          </p:nvPr>
        </p:nvSpPr>
        <p:spPr>
          <a:xfrm>
            <a:off x="229976" y="1403648"/>
            <a:ext cx="8456824" cy="4949476"/>
          </a:xfrm>
        </p:spPr>
        <p:txBody>
          <a:bodyPr>
            <a:noAutofit/>
          </a:bodyPr>
          <a:lstStyle/>
          <a:p>
            <a:pPr>
              <a:lnSpc>
                <a:spcPts val="2800"/>
              </a:lnSpc>
            </a:pPr>
            <a:r>
              <a:rPr lang="fr-FR" sz="1950" b="1" dirty="0"/>
              <a:t>Aux gouvernements du Sahel: </a:t>
            </a:r>
            <a:r>
              <a:rPr lang="fr-FR" sz="1950" dirty="0"/>
              <a:t>prendre en compte explicitement les besoins des filles handicapées dans les politiques de genre et les programmes d’éducation inclusive, améliorer les systèmes de collecte de données ventilées, et collaborer avec les autres secteurs interconnectés et la société civile.</a:t>
            </a:r>
          </a:p>
          <a:p>
            <a:pPr>
              <a:lnSpc>
                <a:spcPts val="2800"/>
              </a:lnSpc>
            </a:pPr>
            <a:r>
              <a:rPr lang="fr-FR" sz="1950" b="1" dirty="0"/>
              <a:t>Aux bailleurs de fonds: </a:t>
            </a:r>
            <a:r>
              <a:rPr lang="fr-FR" sz="1950" dirty="0"/>
              <a:t>adopter une perspective intersectionnelle et une approche de financement dual. Accroître les engagements de financement et appuyer les organisations de la société civile, y compris les OPH. </a:t>
            </a:r>
          </a:p>
          <a:p>
            <a:pPr>
              <a:lnSpc>
                <a:spcPts val="2800"/>
              </a:lnSpc>
            </a:pPr>
            <a:r>
              <a:rPr lang="fr-FR" sz="1950" b="1" dirty="0"/>
              <a:t>Aux organisations de la société civile</a:t>
            </a:r>
            <a:r>
              <a:rPr lang="fr-FR" sz="1950" dirty="0"/>
              <a:t>: établir des partenariats entre les mouvements pour l’égalité des genres et ceux pour le handicap, plaider auprès des décideurs et les tenir responsables de leurs engagements et de leurs obligations.</a:t>
            </a:r>
          </a:p>
          <a:p>
            <a:pPr>
              <a:lnSpc>
                <a:spcPts val="2800"/>
              </a:lnSpc>
            </a:pPr>
            <a:r>
              <a:rPr lang="fr-FR" sz="1950" b="1" dirty="0"/>
              <a:t>À toutes les parties prenantes: </a:t>
            </a:r>
            <a:r>
              <a:rPr lang="fr-FR" sz="1950" dirty="0"/>
              <a:t>concevoir des stratégies de sensibilisation et appuyer l’autonomisation des filles handicapées. </a:t>
            </a:r>
            <a:br>
              <a:rPr lang="fr-FR" sz="1950" dirty="0"/>
            </a:br>
            <a:endParaRPr lang="fr-FR" sz="1950" dirty="0"/>
          </a:p>
        </p:txBody>
      </p:sp>
      <p:sp>
        <p:nvSpPr>
          <p:cNvPr id="6" name="Title 1">
            <a:extLst>
              <a:ext uri="{FF2B5EF4-FFF2-40B4-BE49-F238E27FC236}">
                <a16:creationId xmlns:a16="http://schemas.microsoft.com/office/drawing/2014/main" id="{19DF2C93-16CB-4B7B-8E7B-0AF8E64CDB8F}"/>
              </a:ext>
            </a:extLst>
          </p:cNvPr>
          <p:cNvSpPr txBox="1">
            <a:spLocks/>
          </p:cNvSpPr>
          <p:nvPr/>
        </p:nvSpPr>
        <p:spPr>
          <a:xfrm>
            <a:off x="457200" y="260648"/>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err="1"/>
              <a:t>Recommandations</a:t>
            </a:r>
            <a:endParaRPr lang="en-US" b="1" dirty="0"/>
          </a:p>
        </p:txBody>
      </p:sp>
    </p:spTree>
    <p:extLst>
      <p:ext uri="{BB962C8B-B14F-4D97-AF65-F5344CB8AC3E}">
        <p14:creationId xmlns:p14="http://schemas.microsoft.com/office/powerpoint/2010/main" val="7517321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1690</TotalTime>
  <Words>865</Words>
  <Application>Microsoft Office PowerPoint</Application>
  <PresentationFormat>On-screen Show (4:3)</PresentationFormat>
  <Paragraphs>90</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Helvetica Neue</vt:lpstr>
      <vt:lpstr>Nunito Bold</vt:lpstr>
      <vt:lpstr>Wingdings</vt:lpstr>
      <vt:lpstr>Office Theme</vt:lpstr>
      <vt:lpstr>PowerPoint Presentation</vt:lpstr>
      <vt:lpstr>PowerPoint Presentation</vt:lpstr>
      <vt:lpstr>Conception de l’étude</vt:lpstr>
      <vt:lpstr>PowerPoint Presentation</vt:lpstr>
      <vt:lpstr>PowerPoint Presentation</vt:lpstr>
      <vt:lpstr>PowerPoint Presentation</vt:lpstr>
      <vt:lpstr>PowerPoint Presentation</vt:lpstr>
      <vt:lpstr>PowerPoint Presentation</vt:lpstr>
      <vt:lpstr>PowerPoint Presentation</vt:lpstr>
      <vt:lpstr>Ressources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Rita CRESPO FERNANDEZ</dc:creator>
  <cp:lastModifiedBy>Gloria Diamond</cp:lastModifiedBy>
  <cp:revision>77</cp:revision>
  <dcterms:created xsi:type="dcterms:W3CDTF">2021-04-27T15:12:07Z</dcterms:created>
  <dcterms:modified xsi:type="dcterms:W3CDTF">2021-05-25T10:49:23Z</dcterms:modified>
</cp:coreProperties>
</file>