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8" r:id="rId4"/>
    <p:sldId id="269" r:id="rId5"/>
    <p:sldId id="261" r:id="rId6"/>
    <p:sldId id="272" r:id="rId7"/>
    <p:sldId id="266" r:id="rId8"/>
    <p:sldId id="275" r:id="rId9"/>
    <p:sldId id="264" r:id="rId10"/>
    <p:sldId id="27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Cunha" initials="IC" lastIdx="13" clrIdx="0">
    <p:extLst>
      <p:ext uri="{19B8F6BF-5375-455C-9EA6-DF929625EA0E}">
        <p15:presenceInfo xmlns:p15="http://schemas.microsoft.com/office/powerpoint/2012/main" userId="c5169844f0194968" providerId="Windows Live"/>
      </p:ext>
    </p:extLst>
  </p:cmAuthor>
  <p:cmAuthor id="2" name="Gloria Diamond" initials="GD" lastIdx="1" clrIdx="1">
    <p:extLst>
      <p:ext uri="{19B8F6BF-5375-455C-9EA6-DF929625EA0E}">
        <p15:presenceInfo xmlns:p15="http://schemas.microsoft.com/office/powerpoint/2012/main" userId="Gloria Diamo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7FA9-FC00-4A57-A70B-3BC2D5A53B23}" type="datetimeFigureOut">
              <a:rPr lang="fr-SN" smtClean="0"/>
              <a:t>25/05/2021</a:t>
            </a:fld>
            <a:endParaRPr lang="fr-S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S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9E8BD-5510-43DD-B589-81B4E39930F5}" type="slidenum">
              <a:rPr lang="fr-SN" smtClean="0"/>
              <a:t>‹#›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08485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1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962860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10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18942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2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4202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3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83063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4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58744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5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42724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6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49283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7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58735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8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256116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S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E8BD-5510-43DD-B589-81B4E39930F5}" type="slidenum">
              <a:rPr lang="fr-SN" smtClean="0"/>
              <a:t>9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36200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8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73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343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-Instit_Pho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0228" y="13982"/>
            <a:ext cx="9200320" cy="6862184"/>
            <a:chOff x="-11961" y="15416"/>
            <a:chExt cx="10759263" cy="7565876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5343634" y="80662"/>
              <a:ext cx="5403668" cy="7500630"/>
              <a:chOff x="5343634" y="80662"/>
              <a:chExt cx="5403668" cy="7500630"/>
            </a:xfrm>
          </p:grpSpPr>
          <p:cxnSp>
            <p:nvCxnSpPr>
              <p:cNvPr id="13" name="Connecteur droit 12"/>
              <p:cNvCxnSpPr/>
              <p:nvPr userDrawn="1"/>
            </p:nvCxnSpPr>
            <p:spPr>
              <a:xfrm flipH="1">
                <a:off x="5343634" y="7516046"/>
                <a:ext cx="5403667" cy="0"/>
              </a:xfrm>
              <a:prstGeom prst="line">
                <a:avLst/>
              </a:prstGeom>
              <a:ln w="190500">
                <a:solidFill>
                  <a:srgbClr val="004F7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 userDrawn="1"/>
            </p:nvCxnSpPr>
            <p:spPr>
              <a:xfrm flipH="1">
                <a:off x="5343634" y="80662"/>
                <a:ext cx="5403668" cy="0"/>
              </a:xfrm>
              <a:prstGeom prst="line">
                <a:avLst/>
              </a:prstGeom>
              <a:ln w="190500">
                <a:solidFill>
                  <a:srgbClr val="004F7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 userDrawn="1"/>
            </p:nvCxnSpPr>
            <p:spPr>
              <a:xfrm rot="10800000">
                <a:off x="10654224" y="80662"/>
                <a:ext cx="0" cy="7500630"/>
              </a:xfrm>
              <a:prstGeom prst="line">
                <a:avLst/>
              </a:prstGeom>
              <a:ln w="190500">
                <a:solidFill>
                  <a:srgbClr val="004F7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 userDrawn="1"/>
          </p:nvGrpSpPr>
          <p:grpSpPr>
            <a:xfrm>
              <a:off x="-11961" y="15416"/>
              <a:ext cx="5403666" cy="7500630"/>
              <a:chOff x="-11961" y="15416"/>
              <a:chExt cx="5403666" cy="7500630"/>
            </a:xfrm>
          </p:grpSpPr>
          <p:cxnSp>
            <p:nvCxnSpPr>
              <p:cNvPr id="10" name="Connecteur droit 9"/>
              <p:cNvCxnSpPr/>
              <p:nvPr userDrawn="1"/>
            </p:nvCxnSpPr>
            <p:spPr>
              <a:xfrm>
                <a:off x="-11961" y="80662"/>
                <a:ext cx="5403666" cy="0"/>
              </a:xfrm>
              <a:prstGeom prst="line">
                <a:avLst/>
              </a:prstGeom>
              <a:ln w="190500">
                <a:solidFill>
                  <a:srgbClr val="0077C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 userDrawn="1"/>
            </p:nvCxnSpPr>
            <p:spPr>
              <a:xfrm>
                <a:off x="-11961" y="7516046"/>
                <a:ext cx="5358661" cy="0"/>
              </a:xfrm>
              <a:prstGeom prst="line">
                <a:avLst/>
              </a:prstGeom>
              <a:ln w="190500">
                <a:solidFill>
                  <a:srgbClr val="0077C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 userDrawn="1"/>
            </p:nvCxnSpPr>
            <p:spPr>
              <a:xfrm>
                <a:off x="81115" y="15416"/>
                <a:ext cx="0" cy="7500630"/>
              </a:xfrm>
              <a:prstGeom prst="line">
                <a:avLst/>
              </a:prstGeom>
              <a:ln w="190500">
                <a:solidFill>
                  <a:srgbClr val="0077C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146608" y="164143"/>
            <a:ext cx="8890151" cy="6571470"/>
          </a:xfrm>
        </p:spPr>
        <p:txBody>
          <a:bodyPr/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42" y="5748122"/>
            <a:ext cx="493697" cy="82395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461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031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8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249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83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658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67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308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2812-7AE0-41EA-BA37-BBDE12C195CA}" type="datetimeFigureOut">
              <a:rPr lang="fr-BE" smtClean="0"/>
              <a:t>25-05-21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57F8-E85F-447B-9F07-10F31315234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25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log.hi.org/wp-content/uploads/2021/02/factsheet_2021-GirlsInEducation-EN-review-AB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enderdisabilitieswa.hubside.fr/" TargetMode="External"/><Relationship Id="rId5" Type="http://schemas.openxmlformats.org/officeDocument/2006/relationships/hyperlink" Target="https://genrehandicapao.hubside.fr/" TargetMode="External"/><Relationship Id="rId4" Type="http://schemas.openxmlformats.org/officeDocument/2006/relationships/hyperlink" Target="https://blog.hi.org/wp-content/uploads/2021/01/factsheet_2021-FR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21A053-DC7C-479F-A3C3-4DA6D72172F5}"/>
              </a:ext>
            </a:extLst>
          </p:cNvPr>
          <p:cNvSpPr txBox="1">
            <a:spLocks/>
          </p:cNvSpPr>
          <p:nvPr/>
        </p:nvSpPr>
        <p:spPr>
          <a:xfrm>
            <a:off x="457200" y="788271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/>
              <a:t>Ser uma Rapariga com Deficiência na África Ocidental</a:t>
            </a:r>
            <a:endParaRPr lang="en-US" b="1" dirty="0"/>
          </a:p>
        </p:txBody>
      </p:sp>
      <p:pic>
        <p:nvPicPr>
          <p:cNvPr id="7" name="Image 2" descr="The image shows a classroom of learners. The learners are smiling and looking ahead.">
            <a:extLst>
              <a:ext uri="{FF2B5EF4-FFF2-40B4-BE49-F238E27FC236}">
                <a16:creationId xmlns:a16="http://schemas.microsoft.com/office/drawing/2014/main" id="{78D23BC9-2FD8-4A16-8C1F-BD8F4079F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2971" b="56369"/>
          <a:stretch/>
        </p:blipFill>
        <p:spPr>
          <a:xfrm>
            <a:off x="247042" y="2265267"/>
            <a:ext cx="8649915" cy="18722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38CF25-33EE-4EE7-937F-3A438A7D9B68}"/>
              </a:ext>
            </a:extLst>
          </p:cNvPr>
          <p:cNvSpPr txBox="1">
            <a:spLocks/>
          </p:cNvSpPr>
          <p:nvPr/>
        </p:nvSpPr>
        <p:spPr>
          <a:xfrm>
            <a:off x="2267744" y="4437112"/>
            <a:ext cx="490688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A SITUAÇÃO EDUCACIONAL EM QUESTÃO</a:t>
            </a:r>
          </a:p>
          <a:p>
            <a:pPr marL="0" indent="0" algn="ctr">
              <a:buNone/>
            </a:pPr>
            <a:r>
              <a:rPr lang="pt-BR" sz="2200" b="1" dirty="0"/>
              <a:t>MALI, NÍGEL, BURQUINA FASO</a:t>
            </a:r>
            <a:endParaRPr lang="en-US" sz="2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3457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995" y="984086"/>
            <a:ext cx="8229600" cy="57048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PT" sz="2000" b="1" dirty="0"/>
              <a:t>3 estudos </a:t>
            </a:r>
            <a:r>
              <a:rPr lang="pt-PT" sz="2000" dirty="0"/>
              <a:t>(1 por país)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000" b="1" dirty="0"/>
              <a:t>1 documento de síntese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sz="2000" b="1" dirty="0"/>
              <a:t>1 ficha informativa de defesa de direitos: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https://blog.hi.org/wp-content/uploads/2021/02/factsheet_2021-GirlsInEducation-EN-review-AB.pdf</a:t>
            </a:r>
            <a:r>
              <a:rPr lang="en-US" sz="1800" dirty="0"/>
              <a:t> </a:t>
            </a:r>
            <a:r>
              <a:rPr lang="pt-PT" sz="1800" dirty="0"/>
              <a:t>Inglês</a:t>
            </a:r>
          </a:p>
          <a:p>
            <a:pPr marL="0" indent="0">
              <a:buNone/>
            </a:pPr>
            <a:r>
              <a:rPr lang="pt-PT" sz="1800" dirty="0">
                <a:hlinkClick r:id="rId4"/>
              </a:rPr>
              <a:t>https://blog.hi.org/wp-content/uploads/2021/01/factsheet_2021-FR.pdf</a:t>
            </a:r>
            <a:r>
              <a:rPr lang="pt-PT" sz="1800" dirty="0"/>
              <a:t> Francês</a:t>
            </a:r>
          </a:p>
          <a:p>
            <a:pPr marL="0" indent="0">
              <a:buNone/>
            </a:pPr>
            <a:endParaRPr lang="fr-B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PT" sz="2000" b="1" dirty="0"/>
              <a:t>1 web site dedicado: </a:t>
            </a:r>
          </a:p>
          <a:p>
            <a:pPr marL="0" indent="0">
              <a:buNone/>
            </a:pPr>
            <a:r>
              <a:rPr lang="pt-PT" sz="1800" dirty="0">
                <a:hlinkClick r:id="rId5"/>
              </a:rPr>
              <a:t>https://genrehandicapao.hubside.fr/</a:t>
            </a:r>
            <a:r>
              <a:rPr lang="pt-PT" sz="1800" dirty="0"/>
              <a:t> Francês</a:t>
            </a:r>
          </a:p>
          <a:p>
            <a:pPr marL="0" indent="0">
              <a:buNone/>
            </a:pPr>
            <a:r>
              <a:rPr lang="pt-PT" sz="1800" dirty="0">
                <a:hlinkClick r:id="rId6"/>
              </a:rPr>
              <a:t>https://genderdisabilitieswa.hubside.fr/</a:t>
            </a:r>
            <a:r>
              <a:rPr lang="pt-PT" sz="1800" dirty="0"/>
              <a:t> Inglês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26" y="3068960"/>
            <a:ext cx="2607838" cy="33862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t="22129"/>
          <a:stretch/>
        </p:blipFill>
        <p:spPr>
          <a:xfrm>
            <a:off x="315995" y="4869160"/>
            <a:ext cx="5634378" cy="18198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5787DDD-3B4B-4321-BE6B-F61E5743C68E}"/>
              </a:ext>
            </a:extLst>
          </p:cNvPr>
          <p:cNvSpPr txBox="1"/>
          <p:nvPr/>
        </p:nvSpPr>
        <p:spPr>
          <a:xfrm>
            <a:off x="2233084" y="44998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Países de Estudo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EEEF6-295D-47DF-A8BB-4F0ADF4B752A}"/>
              </a:ext>
            </a:extLst>
          </p:cNvPr>
          <p:cNvSpPr txBox="1">
            <a:spLocks/>
          </p:cNvSpPr>
          <p:nvPr/>
        </p:nvSpPr>
        <p:spPr>
          <a:xfrm>
            <a:off x="315995" y="-176076"/>
            <a:ext cx="8686800" cy="144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/>
              <a:t>Recursos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760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984" y="1268760"/>
            <a:ext cx="8435490" cy="393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endParaRPr lang="fr-FR" sz="1687" kern="0" dirty="0">
              <a:latin typeface="Nunito Bold"/>
              <a:ea typeface="+mj-ea"/>
              <a:cs typeface="+mj-cs"/>
              <a:sym typeface="Helvetica Neue"/>
            </a:endParaRPr>
          </a:p>
          <a:p>
            <a:pPr algn="just" defTabSz="410751" hangingPunct="0"/>
            <a:endParaRPr lang="fr-FR" sz="1687" kern="0" dirty="0">
              <a:latin typeface="Nunito Bold"/>
              <a:ea typeface="Nunito Bold"/>
              <a:cs typeface="Nunito Bold"/>
              <a:sym typeface="Helvetica Neue"/>
            </a:endParaRPr>
          </a:p>
          <a:p>
            <a:pPr algn="just" defTabSz="410751" hangingPunct="0"/>
            <a:r>
              <a:rPr lang="pt-PT" sz="2400" dirty="0">
                <a:ea typeface="Nunito Bold"/>
                <a:cs typeface="Nunito Bold"/>
                <a:sym typeface="Helvetica Neue"/>
              </a:rPr>
              <a:t>➡ </a:t>
            </a:r>
            <a:r>
              <a:rPr lang="pt-PT" sz="2400" b="1" dirty="0">
                <a:ea typeface="Nunito Bold"/>
                <a:cs typeface="Nunito Bold"/>
                <a:sym typeface="Helvetica Neue"/>
              </a:rPr>
              <a:t>Aprender como </a:t>
            </a:r>
            <a:r>
              <a:rPr lang="pt-PT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Nunito Bold"/>
                <a:cs typeface="Nunito Bold"/>
                <a:sym typeface="Helvetica Neue"/>
              </a:rPr>
              <a:t>o género, a incapacidade e a idade </a:t>
            </a:r>
            <a:r>
              <a:rPr lang="pt-PT" sz="2400" b="1" dirty="0">
                <a:ea typeface="Nunito Bold"/>
                <a:cs typeface="Nunito Bold"/>
                <a:sym typeface="Helvetica Neue"/>
              </a:rPr>
              <a:t>moldam as experiências das raparigas com deficiências em termos de acesso à escola, retenção e realização educativa.</a:t>
            </a:r>
          </a:p>
          <a:p>
            <a:pPr algn="just" defTabSz="410751" hangingPunct="0"/>
            <a:r>
              <a:rPr lang="pt-PT" sz="2400" b="1" dirty="0">
                <a:sym typeface="Helvetica Neue"/>
              </a:rPr>
              <a:t> </a:t>
            </a:r>
          </a:p>
          <a:p>
            <a:pPr algn="just" defTabSz="410751" hangingPunct="0"/>
            <a:r>
              <a:rPr lang="pt-PT" sz="2400" b="1" dirty="0">
                <a:sym typeface="Helvetica Neue"/>
              </a:rPr>
              <a:t>Os resultados deste estudo terão duas finalidades: </a:t>
            </a:r>
          </a:p>
          <a:p>
            <a:pPr marL="342900" indent="-342900" algn="just" defTabSz="410751" hangingPunct="0">
              <a:buFont typeface="Arial" panose="020B0604020202020204" pitchFamily="34" charset="0"/>
              <a:buChar char="•"/>
            </a:pPr>
            <a:r>
              <a:rPr lang="pt-PT" sz="2400" b="1" dirty="0">
                <a:sym typeface="Helvetica Neue"/>
              </a:rPr>
              <a:t>	orientar a intervenção da HI (Humanity and Inclusion) e dos seus parceiros no campo da educação inclusiva </a:t>
            </a:r>
          </a:p>
          <a:p>
            <a:pPr marL="342900" indent="-342900" algn="just" defTabSz="410751" hangingPunct="0">
              <a:buFont typeface="Arial" panose="020B0604020202020204" pitchFamily="34" charset="0"/>
              <a:buChar char="•"/>
            </a:pPr>
            <a:r>
              <a:rPr lang="pt-PT" sz="2400" b="1" dirty="0">
                <a:sym typeface="Helvetica Neue"/>
              </a:rPr>
              <a:t>sensibilizar para a importância do desenvolvimento de intervenções educativas inclusivas sensíveis ao género.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941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err="1"/>
              <a:t>Objectivo</a:t>
            </a:r>
            <a:r>
              <a:rPr lang="pt-PT" b="1" dirty="0"/>
              <a:t> do estudo</a:t>
            </a:r>
          </a:p>
        </p:txBody>
      </p:sp>
    </p:spTree>
    <p:extLst>
      <p:ext uri="{BB962C8B-B14F-4D97-AF65-F5344CB8AC3E}">
        <p14:creationId xmlns:p14="http://schemas.microsoft.com/office/powerpoint/2010/main" val="171251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PT" b="1" dirty="0"/>
              <a:t>Estrutura do estudo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43000"/>
            <a:ext cx="8892480" cy="5517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400" b="1" dirty="0"/>
              <a:t>Abordagem qualitativa, comparativa, participativa e interseccional</a:t>
            </a:r>
          </a:p>
          <a:p>
            <a:pPr marL="0" indent="0" algn="ctr">
              <a:buNone/>
            </a:pPr>
            <a:endParaRPr lang="en-US" sz="2200" dirty="0"/>
          </a:p>
          <a:p>
            <a:r>
              <a:rPr lang="pt-PT" sz="2200" b="1" dirty="0">
                <a:solidFill>
                  <a:srgbClr val="0070C0"/>
                </a:solidFill>
              </a:rPr>
              <a:t>Entrevistas biográficas </a:t>
            </a:r>
            <a:r>
              <a:rPr lang="pt-PT" sz="2200" dirty="0"/>
              <a:t>com meninas e meninos em idade escolar com deficiência.</a:t>
            </a:r>
          </a:p>
          <a:p>
            <a:r>
              <a:rPr lang="pt-PT" sz="2200" b="1" dirty="0">
                <a:solidFill>
                  <a:srgbClr val="0070C0"/>
                </a:solidFill>
              </a:rPr>
              <a:t>Observações participativas</a:t>
            </a:r>
            <a:r>
              <a:rPr lang="pt-PT" sz="2200" dirty="0"/>
              <a:t> em escolas especiais e inclusivas.</a:t>
            </a:r>
          </a:p>
          <a:p>
            <a:r>
              <a:rPr lang="pt-PT" sz="2200" b="1" dirty="0">
                <a:solidFill>
                  <a:srgbClr val="0070C0"/>
                </a:solidFill>
              </a:rPr>
              <a:t>Entrevistas</a:t>
            </a:r>
            <a:r>
              <a:rPr lang="pt-PT" sz="2200" dirty="0"/>
              <a:t> com intervenientes institucionais.</a:t>
            </a:r>
          </a:p>
          <a:p>
            <a:r>
              <a:rPr lang="pt-PT" sz="2200" b="1" dirty="0">
                <a:solidFill>
                  <a:srgbClr val="0070C0"/>
                </a:solidFill>
              </a:rPr>
              <a:t>Grupos focais</a:t>
            </a:r>
            <a:r>
              <a:rPr lang="pt-PT" sz="2200" dirty="0"/>
              <a:t> com pais, agentes educativos, líderes religiosos, comunitários e associativos.</a:t>
            </a:r>
          </a:p>
          <a:p>
            <a:pPr marL="0" indent="0">
              <a:buNone/>
            </a:pPr>
            <a:r>
              <a:rPr lang="pt-PT" sz="2200" dirty="0"/>
              <a:t>Simultaneamente, revisão da literatura crítica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dirty="0"/>
              <a:t>e análise dos dados existentes.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pt-PT" sz="2200" b="1" dirty="0"/>
              <a:t>15 dias </a:t>
            </a:r>
            <a:r>
              <a:rPr lang="pt-PT" sz="2200" dirty="0"/>
              <a:t>em cada país para realizar o inquérito, entre Janeiro e Maio de 2019.</a:t>
            </a:r>
          </a:p>
          <a:p>
            <a:pPr marL="0" indent="0">
              <a:buNone/>
            </a:pPr>
            <a:r>
              <a:rPr lang="pt-PT" sz="2200" dirty="0"/>
              <a:t>Foi recrutado e treinado um assistente de estudo em cada um dos três países para facilitar as relações com as comunidades e as entrevistas.</a:t>
            </a:r>
          </a:p>
        </p:txBody>
      </p:sp>
    </p:spTree>
    <p:extLst>
      <p:ext uri="{BB962C8B-B14F-4D97-AF65-F5344CB8AC3E}">
        <p14:creationId xmlns:p14="http://schemas.microsoft.com/office/powerpoint/2010/main" val="418717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9" y="1268760"/>
            <a:ext cx="8849267" cy="54408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044624" y="155679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400" b="1" dirty="0"/>
              <a:t>370</a:t>
            </a:r>
            <a:r>
              <a:rPr lang="pt-PT" sz="2400" dirty="0"/>
              <a:t> </a:t>
            </a:r>
            <a:r>
              <a:rPr lang="pt-PT" sz="2400" b="1" dirty="0"/>
              <a:t>pessoas entrevistadas nos 3 países</a:t>
            </a:r>
          </a:p>
          <a:p>
            <a:pPr marL="0" indent="0" algn="ctr">
              <a:buNone/>
            </a:pPr>
            <a:endParaRPr lang="fr-BE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2F1AA6-7546-4FE3-80A1-3DBE2EC17E39}"/>
              </a:ext>
            </a:extLst>
          </p:cNvPr>
          <p:cNvSpPr txBox="1">
            <a:spLocks/>
          </p:cNvSpPr>
          <p:nvPr/>
        </p:nvSpPr>
        <p:spPr>
          <a:xfrm>
            <a:off x="457200" y="148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/>
              <a:t>Estrutura do estudo</a:t>
            </a:r>
            <a:endParaRPr lang="pt-PT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B12D0-58C5-4528-9CA9-B5892CB85AC0}"/>
              </a:ext>
            </a:extLst>
          </p:cNvPr>
          <p:cNvSpPr txBox="1"/>
          <p:nvPr/>
        </p:nvSpPr>
        <p:spPr>
          <a:xfrm>
            <a:off x="1691680" y="4293096"/>
            <a:ext cx="2448272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</a:rPr>
              <a:t>120 pessoas encontradas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25 entrevistas biográficas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9 observações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1 GFD em salas de aulas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9 GFD com intervenientes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9 entrevistas institucionais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C963B-16E3-4ABB-B091-B5EA200AA202}"/>
              </a:ext>
            </a:extLst>
          </p:cNvPr>
          <p:cNvSpPr txBox="1"/>
          <p:nvPr/>
        </p:nvSpPr>
        <p:spPr>
          <a:xfrm>
            <a:off x="4211960" y="4485600"/>
            <a:ext cx="2398768" cy="1846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</a:rPr>
              <a:t>140 pessoas encontradas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24 entrevistas biográficas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14 observações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4 GFD em salas de aulas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5 GFD com intervenientes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7 entrevistas institucionais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9FDC6-B3BF-476E-A62D-FB5EF239A76B}"/>
              </a:ext>
            </a:extLst>
          </p:cNvPr>
          <p:cNvSpPr txBox="1"/>
          <p:nvPr/>
        </p:nvSpPr>
        <p:spPr>
          <a:xfrm>
            <a:off x="6695728" y="3789040"/>
            <a:ext cx="2289448" cy="25237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</a:rPr>
              <a:t>110 pessoas encontradas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19 entrevistas biográficas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15 observações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4 GFD em salas de aulas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6 GFD com intervenientes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2"/>
                </a:solidFill>
              </a:rPr>
              <a:t>9 entrevistas institucionais</a:t>
            </a:r>
          </a:p>
        </p:txBody>
      </p:sp>
    </p:spTree>
    <p:extLst>
      <p:ext uri="{BB962C8B-B14F-4D97-AF65-F5344CB8AC3E}">
        <p14:creationId xmlns:p14="http://schemas.microsoft.com/office/powerpoint/2010/main" val="418172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86347" y="3060825"/>
            <a:ext cx="8463984" cy="2422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pt-PT" sz="2400" b="1" dirty="0"/>
              <a:t>As </a:t>
            </a:r>
            <a:r>
              <a:rPr lang="pt-PT" sz="2400" b="1" dirty="0" err="1"/>
              <a:t>percepções</a:t>
            </a:r>
            <a:r>
              <a:rPr lang="pt-PT" sz="2400" b="1" dirty="0"/>
              <a:t> e atitudes negativas</a:t>
            </a:r>
            <a:r>
              <a:rPr lang="pt-PT" sz="2400" dirty="0"/>
              <a:t> da família e da comunidade </a:t>
            </a:r>
            <a:r>
              <a:rPr lang="pt-PT" sz="2400" b="1" dirty="0"/>
              <a:t>sobre a deficiência</a:t>
            </a:r>
            <a:r>
              <a:rPr lang="pt-PT" sz="2400" dirty="0"/>
              <a:t>, juntamente </a:t>
            </a:r>
            <a:r>
              <a:rPr lang="pt-PT" sz="2400" b="1" dirty="0"/>
              <a:t>com as normas patriarcais </a:t>
            </a:r>
            <a:r>
              <a:rPr lang="pt-PT" sz="2400" dirty="0"/>
              <a:t>que restringem as oportunidades de escolaridade das raparigas, são uma das barreiras mais significativas à educação das raparigas com deficiência.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347" y="2095680"/>
            <a:ext cx="868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O estudo forneceu evidências nos contextos visados de que as raparigas com deficiência enfrentam </a:t>
            </a:r>
            <a:r>
              <a:rPr lang="pt-PT" sz="2400" b="1" dirty="0"/>
              <a:t>uma discriminação múltipla na educação </a:t>
            </a:r>
            <a:r>
              <a:rPr lang="pt-PT" sz="2400" dirty="0"/>
              <a:t>devido </a:t>
            </a:r>
            <a:r>
              <a:rPr lang="pt-PT" sz="2400" b="1" dirty="0"/>
              <a:t>ao seu género e incapacidade</a:t>
            </a:r>
            <a:r>
              <a:rPr lang="pt-PT" sz="24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F78AB8-3DAC-4B1D-A476-66A19AA4A28E}"/>
              </a:ext>
            </a:extLst>
          </p:cNvPr>
          <p:cNvSpPr txBox="1">
            <a:spLocks/>
          </p:cNvSpPr>
          <p:nvPr/>
        </p:nvSpPr>
        <p:spPr>
          <a:xfrm>
            <a:off x="401672" y="364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/>
              <a:t>Interseccionalidade e </a:t>
            </a:r>
          </a:p>
          <a:p>
            <a:r>
              <a:rPr lang="pt-PT" b="1" dirty="0"/>
              <a:t>Múltipla Discriminação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A3D475-EF36-4509-90AD-A5FE0292CB36}"/>
              </a:ext>
            </a:extLst>
          </p:cNvPr>
          <p:cNvSpPr txBox="1">
            <a:spLocks/>
          </p:cNvSpPr>
          <p:nvPr/>
        </p:nvSpPr>
        <p:spPr>
          <a:xfrm>
            <a:off x="2063028" y="1507766"/>
            <a:ext cx="4906888" cy="45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Género e Deficiência</a:t>
            </a:r>
          </a:p>
          <a:p>
            <a:pPr marL="0" indent="0" algn="ctr">
              <a:buNone/>
            </a:pPr>
            <a:endParaRPr lang="pt-BR" sz="2200" b="1" dirty="0"/>
          </a:p>
          <a:p>
            <a:pPr marL="0" indent="0" algn="ctr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73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2396971"/>
            <a:ext cx="864096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/>
              <a:t>As crenças populares perpetuam o estigma e a exclusão</a:t>
            </a:r>
            <a:r>
              <a:rPr lang="pt-PT" sz="2800" dirty="0"/>
              <a:t>: Deficiência como punição para a família. Agravada para as deficiências graves e para as raparigas.</a:t>
            </a:r>
          </a:p>
          <a:p>
            <a:r>
              <a:rPr lang="pt-PT" sz="2800" b="1" dirty="0"/>
              <a:t>Menores taxas de matrículas de raparigas com deficiência</a:t>
            </a:r>
            <a:r>
              <a:rPr lang="pt-PT" sz="2800" dirty="0"/>
              <a:t>: As famílias e as comunidades favorecem a inscrição de rapazes em vez de raparigas. A educação das raparigas com deficiência é vista como uma perda económica.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324166-785F-43C0-9A9B-6B9FB0162C31}"/>
              </a:ext>
            </a:extLst>
          </p:cNvPr>
          <p:cNvSpPr txBox="1">
            <a:spLocks/>
          </p:cNvSpPr>
          <p:nvPr/>
        </p:nvSpPr>
        <p:spPr>
          <a:xfrm>
            <a:off x="401672" y="3647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 Influência das Religiões e das Crenças Populares</a:t>
            </a:r>
            <a:endParaRPr lang="pt-PT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FFF0F3-57DB-43E2-8342-1B5797C0E8E4}"/>
              </a:ext>
            </a:extLst>
          </p:cNvPr>
          <p:cNvSpPr txBox="1">
            <a:spLocks/>
          </p:cNvSpPr>
          <p:nvPr/>
        </p:nvSpPr>
        <p:spPr>
          <a:xfrm>
            <a:off x="1857830" y="1507766"/>
            <a:ext cx="5317284" cy="9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/>
              <a:t>Na educação das raparigas com deficiência no Mali, Níger e Burquina Faso</a:t>
            </a:r>
          </a:p>
          <a:p>
            <a:pPr marL="0" indent="0" algn="ctr">
              <a:buNone/>
            </a:pPr>
            <a:endParaRPr lang="pt-BR" sz="2200" b="1" dirty="0"/>
          </a:p>
          <a:p>
            <a:pPr marL="0" indent="0" algn="ctr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3772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0090" y="1700808"/>
            <a:ext cx="504056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/>
              <a:t>Discriminações específicas ligadas </a:t>
            </a:r>
            <a:r>
              <a:rPr lang="pt-PT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idade</a:t>
            </a:r>
            <a:r>
              <a:rPr lang="pt-PT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pt-PT" sz="1800" dirty="0"/>
              <a:t>Inscrição tardia de raparigas. Taxas de abandono escolar agravadas devido à puberdade (trabalho doméstico, casamento precoce, questões de </a:t>
            </a:r>
            <a:r>
              <a:rPr lang="pt-PT" sz="1800" dirty="0" err="1"/>
              <a:t>protecção</a:t>
            </a:r>
            <a:r>
              <a:rPr lang="pt-PT" sz="1800" dirty="0"/>
              <a:t>…).</a:t>
            </a:r>
          </a:p>
          <a:p>
            <a:endParaRPr lang="en-US" sz="900" b="1" dirty="0"/>
          </a:p>
          <a:p>
            <a:pPr marL="0" indent="0">
              <a:buNone/>
            </a:pPr>
            <a:r>
              <a:rPr lang="pt-PT" sz="1800" b="1" dirty="0"/>
              <a:t>Especificidades ligadas </a:t>
            </a:r>
            <a:r>
              <a:rPr lang="pt-PT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ao tipo e grau de incapacidade</a:t>
            </a:r>
            <a:r>
              <a:rPr lang="pt-PT" sz="1800" b="1" dirty="0"/>
              <a:t>: </a:t>
            </a:r>
            <a:r>
              <a:rPr lang="pt-PT" sz="1800" dirty="0"/>
              <a:t>as crianças com deficiências físicas encontram menos dificuldades para matricular do que aquelas com comprometimento intelectual ou sensorial moderado ou severo.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pt-PT" sz="1800" b="1" dirty="0"/>
              <a:t>Impacto </a:t>
            </a:r>
            <a:r>
              <a:rPr lang="pt-PT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dos </a:t>
            </a:r>
            <a:r>
              <a:rPr lang="pt-PT" sz="1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factores</a:t>
            </a:r>
            <a:r>
              <a:rPr lang="pt-PT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socioculturais e socioeconómicos</a:t>
            </a:r>
            <a:r>
              <a:rPr lang="pt-PT" sz="1800" b="1" dirty="0"/>
              <a:t>:  </a:t>
            </a:r>
            <a:r>
              <a:rPr lang="pt-PT" sz="1800" dirty="0"/>
              <a:t>Uma rapariga com deficiência proveniente de uma família que vive na pobreza e/ou numa zona rural tem menos hipóteses de receber educação. </a:t>
            </a:r>
          </a:p>
          <a:p>
            <a:endParaRPr lang="en-US" sz="2000" dirty="0"/>
          </a:p>
          <a:p>
            <a:endParaRPr lang="fr-BE" sz="2000" dirty="0"/>
          </a:p>
          <a:p>
            <a:endParaRPr lang="fr-BE" sz="2000" dirty="0"/>
          </a:p>
          <a:p>
            <a:endParaRPr lang="fr-BE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4972"/>
          <a:stretch/>
        </p:blipFill>
        <p:spPr>
          <a:xfrm>
            <a:off x="5520650" y="4293096"/>
            <a:ext cx="2584606" cy="21957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50" y="1826476"/>
            <a:ext cx="2867774" cy="21508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87822D-D215-4BEE-93D7-226483084B95}"/>
              </a:ext>
            </a:extLst>
          </p:cNvPr>
          <p:cNvSpPr txBox="1">
            <a:spLocks/>
          </p:cNvSpPr>
          <p:nvPr/>
        </p:nvSpPr>
        <p:spPr>
          <a:xfrm>
            <a:off x="401672" y="364766"/>
            <a:ext cx="8274784" cy="114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Discriminações específicas e fatores agravantes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8716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31537" y="2060848"/>
            <a:ext cx="8427715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800" i="1" dirty="0"/>
              <a:t>“Algumas pessoas acreditam que quem faz sexo com uma pessoa com deficiência intelectual e não é apanhado, fica rico." </a:t>
            </a:r>
            <a:r>
              <a:rPr lang="pt-PT" sz="2000" i="1" dirty="0"/>
              <a:t>GFD com líderes religiosos, Burquina Faso</a:t>
            </a:r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r>
              <a:rPr lang="pt-PT" sz="2800" i="1" dirty="0"/>
              <a:t>“Em geral, as raparigas com deficiência são dadas em casamento a marabus como uma espécie de esmola, sem dote e sem enxoval". </a:t>
            </a:r>
            <a:r>
              <a:rPr lang="pt-PT" sz="2000" i="1" dirty="0"/>
              <a:t>GFD com Organizações de Pessoas com Deficiência, Níger</a:t>
            </a:r>
          </a:p>
          <a:p>
            <a:pPr marL="0" indent="0">
              <a:buNone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BE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CA0DF-655B-419D-B6B5-54816F1C93E8}"/>
              </a:ext>
            </a:extLst>
          </p:cNvPr>
          <p:cNvSpPr txBox="1">
            <a:spLocks/>
          </p:cNvSpPr>
          <p:nvPr/>
        </p:nvSpPr>
        <p:spPr>
          <a:xfrm>
            <a:off x="284748" y="116632"/>
            <a:ext cx="857450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/>
          </a:p>
          <a:p>
            <a:r>
              <a:rPr lang="pt-BR" b="1" dirty="0"/>
              <a:t>Violência Baseada no Género &amp; Protecção das Raparigas com Deficiências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5435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5326" y="1268760"/>
            <a:ext cx="8386776" cy="532859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pt-PT" sz="1900" b="1" dirty="0"/>
              <a:t>Para os governos no Sahel: </a:t>
            </a:r>
            <a:r>
              <a:rPr lang="pt-PT" sz="1900" dirty="0"/>
              <a:t>Ter explicitamente em conta as necessidades das raparigas com deficiência nas políticas de género e nos programas de educação inclusiva para crianças com deficiência; melhorar os sistemas de recolha de dados desagregados e colaborar com outros sectores interligados e com a sociedade civil.</a:t>
            </a:r>
          </a:p>
          <a:p>
            <a:pPr>
              <a:lnSpc>
                <a:spcPts val="2800"/>
              </a:lnSpc>
            </a:pPr>
            <a:r>
              <a:rPr lang="pt-PT" sz="1900" b="1" dirty="0"/>
              <a:t>Para os doadores: </a:t>
            </a:r>
            <a:r>
              <a:rPr lang="pt-PT" sz="1900" dirty="0" err="1"/>
              <a:t>Adoptar</a:t>
            </a:r>
            <a:r>
              <a:rPr lang="pt-PT" sz="1900" dirty="0"/>
              <a:t> uma </a:t>
            </a:r>
            <a:r>
              <a:rPr lang="pt-PT" sz="1900" dirty="0" err="1"/>
              <a:t>perspectiva</a:t>
            </a:r>
            <a:r>
              <a:rPr lang="pt-PT" sz="1900" dirty="0"/>
              <a:t> transversal e uma abordagem em duas frentes no financiamento. Aumentar os compromissos de financiamento e apoiar as organizações da sociedade civil, incluindo as Organizações de Pessoas com Deficiência. </a:t>
            </a:r>
          </a:p>
          <a:p>
            <a:pPr>
              <a:lnSpc>
                <a:spcPts val="2800"/>
              </a:lnSpc>
            </a:pPr>
            <a:r>
              <a:rPr lang="pt-PT" sz="1900" b="1" dirty="0"/>
              <a:t>Para as organizações da sociedade civil</a:t>
            </a:r>
            <a:r>
              <a:rPr lang="pt-PT" sz="1900" dirty="0"/>
              <a:t>: Criar parcerias entre os movimentos de igualdade de género e de deficiência, defender e responsabilizar os decisores pelos seus compromissos e obrigações.</a:t>
            </a:r>
          </a:p>
          <a:p>
            <a:pPr>
              <a:lnSpc>
                <a:spcPts val="2800"/>
              </a:lnSpc>
            </a:pPr>
            <a:r>
              <a:rPr lang="pt-PT" sz="1900" b="1" dirty="0"/>
              <a:t>Para todas as partes interessadas: </a:t>
            </a:r>
            <a:r>
              <a:rPr lang="pt-PT" sz="1900" dirty="0"/>
              <a:t>Conceber estratégias de sensibilização e apoiar a capacitação das raparigas com deficiência. </a:t>
            </a:r>
            <a:br>
              <a:rPr lang="pt-PT" sz="1800" dirty="0"/>
            </a:br>
            <a:endParaRPr lang="pt-PT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5F71D9-9428-4482-9040-4CA7C12A9B21}"/>
              </a:ext>
            </a:extLst>
          </p:cNvPr>
          <p:cNvSpPr txBox="1">
            <a:spLocks/>
          </p:cNvSpPr>
          <p:nvPr/>
        </p:nvSpPr>
        <p:spPr>
          <a:xfrm>
            <a:off x="-8141" y="116632"/>
            <a:ext cx="8686800" cy="144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 err="1"/>
              <a:t>Recomendações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5173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843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Nunito Bold</vt:lpstr>
      <vt:lpstr>Wingdings</vt:lpstr>
      <vt:lpstr>Office Theme</vt:lpstr>
      <vt:lpstr>PowerPoint Presentation</vt:lpstr>
      <vt:lpstr>PowerPoint Presentation</vt:lpstr>
      <vt:lpstr>Estrutura do estudo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CRESPO FERNANDEZ</dc:creator>
  <cp:lastModifiedBy>Gloria Diamond</cp:lastModifiedBy>
  <cp:revision>59</cp:revision>
  <dcterms:created xsi:type="dcterms:W3CDTF">2021-04-27T15:12:07Z</dcterms:created>
  <dcterms:modified xsi:type="dcterms:W3CDTF">2021-05-25T10:46:33Z</dcterms:modified>
</cp:coreProperties>
</file>